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51"/>
  </p:notesMasterIdLst>
  <p:handoutMasterIdLst>
    <p:handoutMasterId r:id="rId52"/>
  </p:handoutMasterIdLst>
  <p:sldIdLst>
    <p:sldId id="319" r:id="rId3"/>
    <p:sldId id="312" r:id="rId4"/>
    <p:sldId id="261" r:id="rId5"/>
    <p:sldId id="1729" r:id="rId6"/>
    <p:sldId id="1732" r:id="rId7"/>
    <p:sldId id="1749" r:id="rId8"/>
    <p:sldId id="1750" r:id="rId9"/>
    <p:sldId id="1751" r:id="rId10"/>
    <p:sldId id="1760" r:id="rId11"/>
    <p:sldId id="1752" r:id="rId12"/>
    <p:sldId id="1753" r:id="rId13"/>
    <p:sldId id="1757" r:id="rId14"/>
    <p:sldId id="1758" r:id="rId15"/>
    <p:sldId id="1733" r:id="rId16"/>
    <p:sldId id="1755" r:id="rId17"/>
    <p:sldId id="1785" r:id="rId18"/>
    <p:sldId id="1787" r:id="rId19"/>
    <p:sldId id="1734" r:id="rId20"/>
    <p:sldId id="1736" r:id="rId21"/>
    <p:sldId id="1737" r:id="rId22"/>
    <p:sldId id="1741" r:id="rId23"/>
    <p:sldId id="1745" r:id="rId24"/>
    <p:sldId id="1743" r:id="rId25"/>
    <p:sldId id="1739" r:id="rId26"/>
    <p:sldId id="1763" r:id="rId27"/>
    <p:sldId id="1762" r:id="rId28"/>
    <p:sldId id="1764" r:id="rId29"/>
    <p:sldId id="1765" r:id="rId30"/>
    <p:sldId id="1766" r:id="rId31"/>
    <p:sldId id="1767" r:id="rId32"/>
    <p:sldId id="1772" r:id="rId33"/>
    <p:sldId id="1769" r:id="rId34"/>
    <p:sldId id="1771" r:id="rId35"/>
    <p:sldId id="1773" r:id="rId36"/>
    <p:sldId id="1774" r:id="rId37"/>
    <p:sldId id="1777" r:id="rId38"/>
    <p:sldId id="1775" r:id="rId39"/>
    <p:sldId id="1778" r:id="rId40"/>
    <p:sldId id="1776" r:id="rId41"/>
    <p:sldId id="1779" r:id="rId42"/>
    <p:sldId id="1780" r:id="rId43"/>
    <p:sldId id="1781" r:id="rId44"/>
    <p:sldId id="1782" r:id="rId45"/>
    <p:sldId id="1783" r:id="rId46"/>
    <p:sldId id="1788" r:id="rId47"/>
    <p:sldId id="1768" r:id="rId48"/>
    <p:sldId id="1784" r:id="rId49"/>
    <p:sldId id="308"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结构页面" id="{A0D568BB-BB5D-4B41-BA7C-51402E7F70D9}">
          <p14:sldIdLst>
            <p14:sldId id="319"/>
            <p14:sldId id="312"/>
            <p14:sldId id="261"/>
            <p14:sldId id="1729"/>
            <p14:sldId id="1732"/>
            <p14:sldId id="1749"/>
            <p14:sldId id="1750"/>
            <p14:sldId id="1751"/>
            <p14:sldId id="1760"/>
            <p14:sldId id="1752"/>
            <p14:sldId id="1753"/>
            <p14:sldId id="1757"/>
            <p14:sldId id="1758"/>
            <p14:sldId id="1733"/>
            <p14:sldId id="1755"/>
            <p14:sldId id="1785"/>
            <p14:sldId id="1787"/>
            <p14:sldId id="1734"/>
            <p14:sldId id="1736"/>
            <p14:sldId id="1737"/>
            <p14:sldId id="1741"/>
            <p14:sldId id="1745"/>
            <p14:sldId id="1743"/>
            <p14:sldId id="1739"/>
            <p14:sldId id="1763"/>
            <p14:sldId id="1762"/>
            <p14:sldId id="1764"/>
            <p14:sldId id="1765"/>
            <p14:sldId id="1766"/>
            <p14:sldId id="1767"/>
            <p14:sldId id="1772"/>
            <p14:sldId id="1769"/>
            <p14:sldId id="1771"/>
            <p14:sldId id="1773"/>
            <p14:sldId id="1774"/>
            <p14:sldId id="1777"/>
            <p14:sldId id="1775"/>
            <p14:sldId id="1778"/>
            <p14:sldId id="1776"/>
            <p14:sldId id="1779"/>
            <p14:sldId id="1780"/>
            <p14:sldId id="1781"/>
            <p14:sldId id="1782"/>
            <p14:sldId id="1783"/>
            <p14:sldId id="1788"/>
            <p14:sldId id="1768"/>
            <p14:sldId id="1784"/>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Fai chan" initials="Kc" lastIdx="1" clrIdx="0">
    <p:extLst>
      <p:ext uri="{19B8F6BF-5375-455C-9EA6-DF929625EA0E}">
        <p15:presenceInfo xmlns:p15="http://schemas.microsoft.com/office/powerpoint/2012/main" userId="98820f7f09a990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8" autoAdjust="0"/>
    <p:restoredTop sz="79394" autoAdjust="0"/>
  </p:normalViewPr>
  <p:slideViewPr>
    <p:cSldViewPr snapToGrid="0">
      <p:cViewPr varScale="1">
        <p:scale>
          <a:sx n="79" d="100"/>
          <a:sy n="79" d="100"/>
        </p:scale>
        <p:origin x="893" y="62"/>
      </p:cViewPr>
      <p:guideLst/>
    </p:cSldViewPr>
  </p:slideViewPr>
  <p:outlineViewPr>
    <p:cViewPr>
      <p:scale>
        <a:sx n="33" d="100"/>
        <a:sy n="33" d="100"/>
      </p:scale>
      <p:origin x="0" y="-36141"/>
    </p:cViewPr>
  </p:outlineViewPr>
  <p:notesTextViewPr>
    <p:cViewPr>
      <p:scale>
        <a:sx n="3" d="2"/>
        <a:sy n="3" d="2"/>
      </p:scale>
      <p:origin x="0" y="0"/>
    </p:cViewPr>
  </p:notesTextViewPr>
  <p:sorterViewPr>
    <p:cViewPr>
      <p:scale>
        <a:sx n="90" d="100"/>
        <a:sy n="90" d="100"/>
      </p:scale>
      <p:origin x="0" y="0"/>
    </p:cViewPr>
  </p:sorterViewPr>
  <p:notesViewPr>
    <p:cSldViewPr snapToGrid="0" showGuides="1">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2CDD52-2B46-7B49-842A-AA53AB730B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a:extLst>
              <a:ext uri="{FF2B5EF4-FFF2-40B4-BE49-F238E27FC236}">
                <a16:creationId xmlns:a16="http://schemas.microsoft.com/office/drawing/2014/main" id="{0E623352-C90C-D24C-B8BE-556D56966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DE3F03F-04C0-3B4C-98EF-4B591385F5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5269941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2021/12/8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extLst>
      <p:ext uri="{BB962C8B-B14F-4D97-AF65-F5344CB8AC3E}">
        <p14:creationId xmlns:p14="http://schemas.microsoft.com/office/powerpoint/2010/main" val="18207510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search?q=%E9%B2%81%E6%A3%92%E6%80%A7&amp;search_source=Entity&amp;hybrid_search_source=Entity&amp;hybrid_search_extra=%7B%22sourceType%22%3A%22article%22%2C%22sourceId%22%3A389287751%7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search?q=%E6%BD%9C%E7%A9%BA%E9%97%B4&amp;search_source=Entity&amp;hybrid_search_source=Entity&amp;hybrid_search_extra=%7B%22sourceType%22%3A%22article%22%2C%22sourceId%22%3A395761243%7D"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zhihu.com/search?q=%E4%B8%8A%E5%BC%8F&amp;search_source=Entity&amp;hybrid_search_source=Entity&amp;hybrid_search_extra=%7B%22sourceType%22%3A%22article%22%2C%22sourceId%22%3A395761243%7D" TargetMode="External"/><Relationship Id="rId4" Type="http://schemas.openxmlformats.org/officeDocument/2006/relationships/hyperlink" Target="https://www.zhihu.com/search?q=%E5%A4%8D%E6%9D%82%E5%BA%A6&amp;search_source=Entity&amp;hybrid_search_source=Entity&amp;hybrid_search_extra=%7B%22sourceType%22%3A%22article%22%2C%22sourceId%22%3A395761243%7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360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这是一个文字与图像的对齐。需要把文字中的不同主体对应到图像中的不同区域。可以看到顺序也是混乱的。</a:t>
            </a:r>
          </a:p>
        </p:txBody>
      </p:sp>
    </p:spTree>
    <p:extLst>
      <p:ext uri="{BB962C8B-B14F-4D97-AF65-F5344CB8AC3E}">
        <p14:creationId xmlns:p14="http://schemas.microsoft.com/office/powerpoint/2010/main" val="3273003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多模态融合是依赖于任务和数据的，现有工作中常常是多种融合手段的堆积，并未真正统一的理论支撑</a:t>
            </a:r>
            <a:r>
              <a:rPr lang="zh-CN" altLang="en-US" b="1" i="0" dirty="0">
                <a:solidFill>
                  <a:srgbClr val="121212"/>
                </a:solidFill>
                <a:effectLst/>
                <a:latin typeface="-apple-system"/>
              </a:rPr>
              <a:t>。</a:t>
            </a:r>
            <a:r>
              <a:rPr lang="zh-CN" altLang="en-US" b="0" i="0" dirty="0">
                <a:solidFill>
                  <a:srgbClr val="121212"/>
                </a:solidFill>
                <a:effectLst/>
                <a:latin typeface="-apple-system"/>
              </a:rPr>
              <a:t>对于这种由任务</a:t>
            </a:r>
            <a:r>
              <a:rPr lang="en-US" altLang="zh-CN" b="0" i="0" dirty="0">
                <a:solidFill>
                  <a:srgbClr val="121212"/>
                </a:solidFill>
                <a:effectLst/>
                <a:latin typeface="-apple-system"/>
              </a:rPr>
              <a:t>/</a:t>
            </a:r>
            <a:r>
              <a:rPr lang="zh-CN" altLang="en-US" b="0" i="0" dirty="0">
                <a:solidFill>
                  <a:srgbClr val="121212"/>
                </a:solidFill>
                <a:effectLst/>
                <a:latin typeface="-apple-system"/>
              </a:rPr>
              <a:t>数据所导致的融合策略的选择问题，十分适合用</a:t>
            </a:r>
            <a:r>
              <a:rPr lang="en-US" altLang="zh-CN" b="0" i="0" dirty="0">
                <a:solidFill>
                  <a:srgbClr val="121212"/>
                </a:solidFill>
                <a:effectLst/>
                <a:latin typeface="-apple-system"/>
              </a:rPr>
              <a:t>Neural Architecture Search</a:t>
            </a:r>
            <a:r>
              <a:rPr lang="zh-CN" altLang="en-US" b="0" i="0" dirty="0">
                <a:solidFill>
                  <a:srgbClr val="121212"/>
                </a:solidFill>
                <a:effectLst/>
                <a:latin typeface="-apple-system"/>
              </a:rPr>
              <a:t>高效且自动地搜索。当然，多模态融合仍存在的挑战：不同模态的序列信息可能没有对齐；信号间的关联可能只是补充</a:t>
            </a:r>
            <a:r>
              <a:rPr lang="en-US" altLang="zh-CN" b="0" i="0" dirty="0">
                <a:solidFill>
                  <a:srgbClr val="121212"/>
                </a:solidFill>
                <a:effectLst/>
                <a:latin typeface="-apple-system"/>
              </a:rPr>
              <a:t>(</a:t>
            </a:r>
            <a:r>
              <a:rPr lang="zh-CN" altLang="en-US" b="0" i="0" dirty="0">
                <a:solidFill>
                  <a:srgbClr val="121212"/>
                </a:solidFill>
                <a:effectLst/>
                <a:latin typeface="-apple-system"/>
              </a:rPr>
              <a:t>仅提高</a:t>
            </a:r>
            <a:r>
              <a:rPr lang="zh-CN" altLang="en-US" b="0" i="0" u="none" strike="noStrike" dirty="0">
                <a:solidFill>
                  <a:srgbClr val="0066FF"/>
                </a:solidFill>
                <a:effectLst/>
                <a:latin typeface="-apple-system"/>
                <a:hlinkClick r:id="rId3"/>
              </a:rPr>
              <a:t>鲁棒性</a:t>
            </a:r>
            <a:r>
              <a:rPr lang="zh-CN" altLang="en-US" b="0" i="0" dirty="0">
                <a:solidFill>
                  <a:srgbClr val="121212"/>
                </a:solidFill>
                <a:effectLst/>
                <a:latin typeface="-apple-system"/>
              </a:rPr>
              <a:t>而无法增大信息量</a:t>
            </a:r>
            <a:r>
              <a:rPr lang="en-US" altLang="zh-CN" b="0" i="0" dirty="0">
                <a:solidFill>
                  <a:srgbClr val="121212"/>
                </a:solidFill>
                <a:effectLst/>
                <a:latin typeface="-apple-system"/>
              </a:rPr>
              <a:t>)</a:t>
            </a:r>
            <a:r>
              <a:rPr lang="zh-CN" altLang="en-US" b="0" i="0" dirty="0">
                <a:solidFill>
                  <a:srgbClr val="121212"/>
                </a:solidFill>
                <a:effectLst/>
                <a:latin typeface="-apple-system"/>
              </a:rPr>
              <a:t>而不是互补；不同数据可能存在不同程度的噪声。</a:t>
            </a:r>
            <a:endParaRPr lang="zh-CN" altLang="en-US" dirty="0"/>
          </a:p>
        </p:txBody>
      </p:sp>
    </p:spTree>
    <p:extLst>
      <p:ext uri="{BB962C8B-B14F-4D97-AF65-F5344CB8AC3E}">
        <p14:creationId xmlns:p14="http://schemas.microsoft.com/office/powerpoint/2010/main" val="97865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除了前融合和后融合当然还有</a:t>
            </a:r>
            <a:r>
              <a:rPr lang="zh-CN" altLang="en-US" b="0" i="0" dirty="0">
                <a:solidFill>
                  <a:srgbClr val="121212"/>
                </a:solidFill>
                <a:effectLst/>
                <a:latin typeface="-apple-system"/>
              </a:rPr>
              <a:t>混合融合。一般来说我们需要考虑到融合造成的数据损失或交互。比如说我们在两个独立的训练完之后才做一个</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效果就不会太好，因为他们没有得到充分的交互学习。</a:t>
            </a:r>
            <a:endParaRPr lang="zh-CN" altLang="en-US" dirty="0"/>
          </a:p>
        </p:txBody>
      </p:sp>
    </p:spTree>
    <p:extLst>
      <p:ext uri="{BB962C8B-B14F-4D97-AF65-F5344CB8AC3E}">
        <p14:creationId xmlns:p14="http://schemas.microsoft.com/office/powerpoint/2010/main" val="3303595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由于不同模态所包含的信息不尽相同，多模态协同学习主要利用从一种模态中学到的信息来补充完善另一种模态数据的训练。其中协同训练、零次学习等问题在视觉分类、音声识别等方面得到广泛的应用。同时，协同学习方法是与需要解决的任务无关的，因此它可以用于辅助多模态映射、融合及对齐等问题的研究。基于协同学习本身的特点，如何挖掘得到尽可能多的模态间的不同信息来促进模型的学习是一个很有价值的研究方向。</a:t>
            </a:r>
            <a:endParaRPr lang="zh-CN" altLang="en-US" dirty="0"/>
          </a:p>
        </p:txBody>
      </p:sp>
    </p:spTree>
    <p:extLst>
      <p:ext uri="{BB962C8B-B14F-4D97-AF65-F5344CB8AC3E}">
        <p14:creationId xmlns:p14="http://schemas.microsoft.com/office/powerpoint/2010/main" val="386148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平行的，数据对。</a:t>
            </a:r>
            <a:r>
              <a:rPr lang="en-US" altLang="zh-CN" dirty="0"/>
              <a:t>(</a:t>
            </a:r>
            <a:r>
              <a:rPr lang="zh-CN" altLang="en-US" dirty="0"/>
              <a:t>苹果，图片）</a:t>
            </a:r>
            <a:endParaRPr lang="en-US" altLang="zh-CN" dirty="0"/>
          </a:p>
          <a:p>
            <a:r>
              <a:rPr lang="zh-CN" altLang="en-US" dirty="0"/>
              <a:t>非平行的，交错的。苹果</a:t>
            </a:r>
            <a:r>
              <a:rPr lang="en-US" altLang="zh-CN" dirty="0"/>
              <a:t>-&gt;</a:t>
            </a:r>
            <a:r>
              <a:rPr lang="zh-CN" altLang="en-US" dirty="0"/>
              <a:t>绿苹果图片</a:t>
            </a:r>
            <a:r>
              <a:rPr lang="en-US" altLang="zh-CN" dirty="0"/>
              <a:t>/</a:t>
            </a:r>
            <a:r>
              <a:rPr lang="zh-CN" altLang="en-US" dirty="0"/>
              <a:t>红苹果图片</a:t>
            </a:r>
          </a:p>
        </p:txBody>
      </p:sp>
    </p:spTree>
    <p:extLst>
      <p:ext uri="{BB962C8B-B14F-4D97-AF65-F5344CB8AC3E}">
        <p14:creationId xmlns:p14="http://schemas.microsoft.com/office/powerpoint/2010/main" val="253548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以下是常见的多模态学习任务中会遇到的挑战。</a:t>
            </a:r>
          </a:p>
        </p:txBody>
      </p:sp>
    </p:spTree>
    <p:extLst>
      <p:ext uri="{BB962C8B-B14F-4D97-AF65-F5344CB8AC3E}">
        <p14:creationId xmlns:p14="http://schemas.microsoft.com/office/powerpoint/2010/main" val="194606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尽管在实际应用中，使用多模态学习构建识别或检测系统经常可以有更好的表现。但是从理论角度讲，我们对多模态学习的认识却极其有限。基础的问题悬而未决：</a:t>
            </a:r>
            <a:r>
              <a:rPr lang="zh-CN" altLang="en-US" b="1" i="0" dirty="0">
                <a:solidFill>
                  <a:srgbClr val="121212"/>
                </a:solidFill>
                <a:effectLst/>
                <a:latin typeface="-apple-system"/>
              </a:rPr>
              <a:t>多模态学习能证明比单模态学习效果好么</a:t>
            </a:r>
            <a:r>
              <a:rPr lang="zh-CN" altLang="en-US" b="0" i="0" dirty="0">
                <a:solidFill>
                  <a:srgbClr val="121212"/>
                </a:solidFill>
                <a:effectLst/>
                <a:latin typeface="-apple-system"/>
              </a:rPr>
              <a:t>？</a:t>
            </a:r>
          </a:p>
          <a:p>
            <a:pPr algn="l">
              <a:buFont typeface="+mj-lt"/>
              <a:buNone/>
            </a:pPr>
            <a:r>
              <a:rPr lang="zh-CN" altLang="en-US" b="0" i="0" dirty="0">
                <a:solidFill>
                  <a:srgbClr val="121212"/>
                </a:solidFill>
                <a:effectLst/>
                <a:latin typeface="-apple-system"/>
              </a:rPr>
              <a:t>（</a:t>
            </a:r>
            <a:r>
              <a:rPr lang="en-US" altLang="zh-CN" b="0" i="0" dirty="0">
                <a:solidFill>
                  <a:srgbClr val="121212"/>
                </a:solidFill>
                <a:effectLst/>
                <a:latin typeface="-apple-system"/>
              </a:rPr>
              <a:t>When</a:t>
            </a:r>
            <a:r>
              <a:rPr lang="zh-CN" altLang="en-US" b="0" i="0" dirty="0">
                <a:solidFill>
                  <a:srgbClr val="121212"/>
                </a:solidFill>
                <a:effectLst/>
                <a:latin typeface="-apple-system"/>
              </a:rPr>
              <a:t>）在何种条件下，多模态学习比单模态学习好</a:t>
            </a:r>
          </a:p>
          <a:p>
            <a:pPr algn="l">
              <a:buFont typeface="+mj-lt"/>
              <a:buNone/>
            </a:pPr>
            <a:r>
              <a:rPr lang="zh-CN" altLang="en-US" b="0" i="0" dirty="0">
                <a:solidFill>
                  <a:srgbClr val="121212"/>
                </a:solidFill>
                <a:effectLst/>
                <a:latin typeface="-apple-system"/>
              </a:rPr>
              <a:t>（</a:t>
            </a:r>
            <a:r>
              <a:rPr lang="en-US" altLang="zh-CN" b="0" i="0" dirty="0">
                <a:solidFill>
                  <a:srgbClr val="121212"/>
                </a:solidFill>
                <a:effectLst/>
                <a:latin typeface="-apple-system"/>
              </a:rPr>
              <a:t>Why</a:t>
            </a:r>
            <a:r>
              <a:rPr lang="zh-CN" altLang="en-US" b="0" i="0" dirty="0">
                <a:solidFill>
                  <a:srgbClr val="121212"/>
                </a:solidFill>
                <a:effectLst/>
                <a:latin typeface="-apple-system"/>
              </a:rPr>
              <a:t>）是什么造成了其效果的提升</a:t>
            </a:r>
          </a:p>
          <a:p>
            <a:endParaRPr lang="zh-CN" altLang="en-US" dirty="0"/>
          </a:p>
        </p:txBody>
      </p:sp>
    </p:spTree>
    <p:extLst>
      <p:ext uri="{BB962C8B-B14F-4D97-AF65-F5344CB8AC3E}">
        <p14:creationId xmlns:p14="http://schemas.microsoft.com/office/powerpoint/2010/main" val="1927794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具体地，首先将异构数据编码到一个统一潜空间</a:t>
            </a:r>
            <a:r>
              <a:rPr lang="en-US" altLang="zh-CN" b="0" i="0" dirty="0">
                <a:solidFill>
                  <a:srgbClr val="121212"/>
                </a:solidFill>
                <a:effectLst/>
                <a:latin typeface="-apple-system"/>
              </a:rPr>
              <a:t>z</a:t>
            </a:r>
            <a:r>
              <a:rPr lang="zh-CN" altLang="en-US" b="0" i="0" dirty="0">
                <a:solidFill>
                  <a:srgbClr val="121212"/>
                </a:solidFill>
                <a:effectLst/>
                <a:latin typeface="-apple-system"/>
              </a:rPr>
              <a:t> ，对应的映射函数族为</a:t>
            </a:r>
            <a:r>
              <a:rPr lang="en-US" altLang="zh-CN" b="0" i="0" dirty="0">
                <a:solidFill>
                  <a:srgbClr val="121212"/>
                </a:solidFill>
                <a:effectLst/>
                <a:latin typeface="-apple-system"/>
              </a:rPr>
              <a:t>g</a:t>
            </a:r>
            <a:r>
              <a:rPr lang="zh-CN" altLang="en-US" b="0" i="0" dirty="0">
                <a:solidFill>
                  <a:srgbClr val="121212"/>
                </a:solidFill>
                <a:effectLst/>
                <a:latin typeface="-apple-system"/>
              </a:rPr>
              <a:t>，要寻找的最优的映射是</a:t>
            </a:r>
            <a:r>
              <a:rPr lang="en-US" altLang="zh-CN" b="0" i="0" dirty="0">
                <a:solidFill>
                  <a:srgbClr val="121212"/>
                </a:solidFill>
                <a:effectLst/>
                <a:latin typeface="-apple-system"/>
              </a:rPr>
              <a:t>g*</a:t>
            </a:r>
            <a:r>
              <a:rPr lang="zh-CN" altLang="en-US" b="0" i="0" dirty="0">
                <a:solidFill>
                  <a:srgbClr val="121212"/>
                </a:solidFill>
                <a:effectLst/>
                <a:latin typeface="-apple-system"/>
              </a:rPr>
              <a:t>。接着，潜空间的表示再经过任务层的映射被用于指定任务中，映射的函数族为</a:t>
            </a:r>
            <a:r>
              <a:rPr lang="en-US" altLang="zh-CN" b="0" i="0" dirty="0">
                <a:solidFill>
                  <a:srgbClr val="121212"/>
                </a:solidFill>
                <a:effectLst/>
                <a:latin typeface="-apple-system"/>
              </a:rPr>
              <a:t>h</a:t>
            </a:r>
            <a:r>
              <a:rPr lang="zh-CN" altLang="en-US" b="0" i="0" dirty="0">
                <a:solidFill>
                  <a:srgbClr val="121212"/>
                </a:solidFill>
                <a:effectLst/>
                <a:latin typeface="-apple-system"/>
              </a:rPr>
              <a:t>，其中最优映射为</a:t>
            </a:r>
            <a:r>
              <a:rPr lang="en-US" altLang="zh-CN" b="0" i="0" dirty="0">
                <a:solidFill>
                  <a:srgbClr val="121212"/>
                </a:solidFill>
                <a:effectLst/>
                <a:latin typeface="-apple-system"/>
              </a:rPr>
              <a:t>h*</a:t>
            </a:r>
            <a:r>
              <a:rPr lang="zh-CN" altLang="en-US" b="0" i="0" dirty="0">
                <a:solidFill>
                  <a:srgbClr val="121212"/>
                </a:solidFill>
                <a:effectLst/>
                <a:latin typeface="-apple-system"/>
              </a:rPr>
              <a:t>。</a:t>
            </a:r>
            <a:endParaRPr lang="zh-CN" altLang="en-US" dirty="0"/>
          </a:p>
          <a:p>
            <a:r>
              <a:rPr lang="zh-CN" altLang="en-US" dirty="0"/>
              <a:t>他对整个数据空间是很理想化，没有说明</a:t>
            </a:r>
            <a:r>
              <a:rPr lang="en-US" altLang="zh-CN" dirty="0"/>
              <a:t>OOD</a:t>
            </a:r>
            <a:r>
              <a:rPr lang="zh-CN" altLang="en-US" dirty="0"/>
              <a:t>，最优解存在等问题。就是说，在模型和数据都是最优的情况进行论证。</a:t>
            </a:r>
          </a:p>
        </p:txBody>
      </p:sp>
    </p:spTree>
    <p:extLst>
      <p:ext uri="{BB962C8B-B14F-4D97-AF65-F5344CB8AC3E}">
        <p14:creationId xmlns:p14="http://schemas.microsoft.com/office/powerpoint/2010/main" val="1308201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定理一描述的是潜空间与模态数之间的关系。随着训练数据的模态增加，使用多种模态训练模型的效果主要取决于它的潜表示空间的质量。</a:t>
                </a:r>
                <a:endParaRPr lang="en-US" altLang="zh-CN" b="0" i="0" dirty="0">
                  <a:solidFill>
                    <a:srgbClr val="121212"/>
                  </a:solidFill>
                  <a:effectLst/>
                  <a:latin typeface="-apple-system"/>
                </a:endParaRPr>
              </a:p>
              <a:p>
                <a:r>
                  <a:rPr lang="zh-CN" altLang="en-US" b="0" i="0" dirty="0">
                    <a:solidFill>
                      <a:srgbClr val="121212"/>
                    </a:solidFill>
                    <a:effectLst/>
                    <a:latin typeface="-apple-system"/>
                  </a:rPr>
                  <a:t>我们使用群体风险 </a:t>
                </a:r>
                <a:r>
                  <a:rPr lang="en-US" altLang="zh-CN" b="0" i="0" dirty="0">
                    <a:solidFill>
                      <a:srgbClr val="121212"/>
                    </a:solidFill>
                    <a:effectLst/>
                    <a:latin typeface="-apple-system"/>
                  </a:rPr>
                  <a:t>(Population Risk) </a:t>
                </a:r>
                <a:r>
                  <a:rPr lang="zh-CN" altLang="en-US" b="0" i="0" dirty="0">
                    <a:solidFill>
                      <a:srgbClr val="121212"/>
                    </a:solidFill>
                    <a:effectLst/>
                    <a:latin typeface="-apple-system"/>
                  </a:rPr>
                  <a:t>来衡量模型的学习效果</a:t>
                </a:r>
                <a:endParaRPr lang="en-US" altLang="zh-CN" sz="1200" i="1" kern="100" dirty="0">
                  <a:effectLst/>
                  <a:latin typeface="Cambria Math" panose="02040503050406030204" pitchFamily="18" charset="0"/>
                  <a:ea typeface="等线" panose="02010600030101010101" pitchFamily="2" charset="-122"/>
                  <a:cs typeface="Times New Roman" panose="02020603050405020304" pitchFamily="18" charset="0"/>
                </a:endParaRPr>
              </a:p>
              <a:p>
                <a14:m>
                  <m:oMath xmlns:m="http://schemas.openxmlformats.org/officeDocument/2006/math">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𝜂</m:t>
                    </m:r>
                    <m:d>
                      <m:dPr>
                        <m:ctrlP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𝑔</m:t>
                        </m:r>
                      </m:e>
                    </m:d>
                  </m:oMath>
                </a14:m>
                <a:r>
                  <a:rPr lang="zh-CN" altLang="en-US" dirty="0"/>
                  <a:t>是</a:t>
                </a:r>
                <a:r>
                  <a:rPr lang="en-US" altLang="zh-CN" dirty="0"/>
                  <a:t>g*</a:t>
                </a:r>
                <a:r>
                  <a:rPr lang="zh-CN" altLang="en-US" dirty="0"/>
                  <a:t>与固定</a:t>
                </a:r>
                <a:r>
                  <a:rPr lang="en-US" altLang="zh-CN" dirty="0"/>
                  <a:t>g</a:t>
                </a:r>
                <a:r>
                  <a:rPr lang="zh-CN" altLang="en-US" dirty="0"/>
                  <a:t>的差距导致的损失，潜空间、</a:t>
                </a:r>
                <a:r>
                  <a:rPr lang="en-US" altLang="zh-CN" dirty="0"/>
                  <a:t>encoder</a:t>
                </a:r>
                <a:r>
                  <a:rPr lang="zh-CN" altLang="en-US" dirty="0"/>
                  <a:t>的差距</a:t>
                </a:r>
                <a:endParaRPr lang="en-US" altLang="zh-CN" dirty="0"/>
              </a:p>
            </p:txBody>
          </p:sp>
        </mc:Choice>
        <mc:Fallback xmlns="">
          <p:sp>
            <p:nvSpPr>
              <p:cNvPr id="3" name="备注占位符 2"/>
              <p:cNvSpPr>
                <a:spLocks noGrp="1"/>
              </p:cNvSpPr>
              <p:nvPr>
                <p:ph type="body" idx="1"/>
              </p:nvPr>
            </p:nvSpPr>
            <p:spPr/>
            <p:txBody>
              <a:bodyPr/>
              <a:lstStyle/>
              <a:p>
                <a:r>
                  <a:rPr lang="en-US" altLang="zh-CN" sz="1200" i="0" kern="100">
                    <a:effectLst/>
                    <a:latin typeface="Cambria Math" panose="02040503050406030204" pitchFamily="18" charset="0"/>
                    <a:ea typeface="等线" panose="02010600030101010101" pitchFamily="2" charset="-122"/>
                    <a:cs typeface="Times New Roman" panose="02020603050405020304" pitchFamily="18" charset="0"/>
                  </a:rPr>
                  <a:t>𝜂(𝑔)</a:t>
                </a:r>
                <a:r>
                  <a:rPr lang="zh-CN" altLang="en-US" dirty="0"/>
                  <a:t>是</a:t>
                </a:r>
                <a:r>
                  <a:rPr lang="en-US" altLang="zh-CN" dirty="0"/>
                  <a:t>g*</a:t>
                </a:r>
                <a:r>
                  <a:rPr lang="zh-CN" altLang="en-US" dirty="0"/>
                  <a:t>与</a:t>
                </a:r>
                <a:r>
                  <a:rPr lang="en-US" altLang="zh-CN" dirty="0"/>
                  <a:t>g</a:t>
                </a:r>
                <a:r>
                  <a:rPr lang="zh-CN" altLang="en-US" dirty="0"/>
                  <a:t>的差距导致的损失，潜空间、</a:t>
                </a:r>
                <a:r>
                  <a:rPr lang="en-US" altLang="zh-CN" dirty="0"/>
                  <a:t>encoder</a:t>
                </a:r>
                <a:r>
                  <a:rPr lang="zh-CN" altLang="en-US" dirty="0"/>
                  <a:t>的差距</a:t>
                </a:r>
                <a:endParaRPr lang="en-US" altLang="zh-CN" dirty="0"/>
              </a:p>
            </p:txBody>
          </p:sp>
        </mc:Fallback>
      </mc:AlternateContent>
    </p:spTree>
    <p:extLst>
      <p:ext uri="{BB962C8B-B14F-4D97-AF65-F5344CB8AC3E}">
        <p14:creationId xmlns:p14="http://schemas.microsoft.com/office/powerpoint/2010/main" val="285678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L,C</a:t>
            </a:r>
            <a:r>
              <a:rPr lang="zh-CN" altLang="en-US" b="0" dirty="0"/>
              <a:t>为常数。</a:t>
            </a:r>
            <a:r>
              <a:rPr lang="en-US" altLang="zh-CN" b="0" dirty="0"/>
              <a:t>C(F)</a:t>
            </a:r>
            <a:r>
              <a:rPr lang="zh-CN" altLang="en-US" b="0" i="0" dirty="0">
                <a:solidFill>
                  <a:srgbClr val="121212"/>
                </a:solidFill>
                <a:effectLst/>
                <a:latin typeface="-apple-system"/>
              </a:rPr>
              <a:t>表示函数的内在复杂度。随着训练数据的增加，使用多种模态训练模型的效果主要取决于它的潜表示空间的质量。</a:t>
            </a:r>
            <a:endParaRPr lang="en-US" altLang="zh-CN" b="0" i="0" dirty="0">
              <a:solidFill>
                <a:srgbClr val="121212"/>
              </a:solidFill>
              <a:effectLst/>
              <a:latin typeface="-apple-system"/>
            </a:endParaRPr>
          </a:p>
          <a:p>
            <a:r>
              <a:rPr lang="en-US" altLang="zh-CN" b="0" dirty="0" err="1"/>
              <a:t>rs</a:t>
            </a:r>
            <a:r>
              <a:rPr lang="zh-CN" altLang="en-US" dirty="0"/>
              <a:t>潜空间、</a:t>
            </a:r>
            <a:r>
              <a:rPr lang="en-US" altLang="zh-CN" dirty="0"/>
              <a:t>encoder</a:t>
            </a:r>
            <a:r>
              <a:rPr lang="zh-CN" altLang="en-US" dirty="0"/>
              <a:t>的差距，越负越好。</a:t>
            </a:r>
            <a:endParaRPr lang="zh-CN" altLang="en-US" b="0" dirty="0"/>
          </a:p>
        </p:txBody>
      </p:sp>
    </p:spTree>
    <p:extLst>
      <p:ext uri="{BB962C8B-B14F-4D97-AF65-F5344CB8AC3E}">
        <p14:creationId xmlns:p14="http://schemas.microsoft.com/office/powerpoint/2010/main" val="48708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特别需要注意的是模态并不止我们常见五官等，还有很多模态是我们日常没有留意到的信息。如红外线，一些奇奇怪怪的物理数据参数等。</a:t>
            </a:r>
            <a:endParaRPr lang="en-US" altLang="zh-CN" dirty="0"/>
          </a:p>
          <a:p>
            <a:r>
              <a:rPr lang="zh-CN" altLang="en-US"/>
              <a:t>只是我们现在计算机发展的原因，一般研究中采取最多的还是这三种形式的信息。</a:t>
            </a:r>
            <a:endParaRPr lang="zh-CN" altLang="en-US" dirty="0"/>
          </a:p>
        </p:txBody>
      </p:sp>
    </p:spTree>
    <p:extLst>
      <p:ext uri="{BB962C8B-B14F-4D97-AF65-F5344CB8AC3E}">
        <p14:creationId xmlns:p14="http://schemas.microsoft.com/office/powerpoint/2010/main" val="272301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下一个目标是估计已经学到的</a:t>
            </a:r>
            <a:r>
              <a:rPr lang="zh-CN" altLang="en-US" b="0" i="0" u="none" strike="noStrike" dirty="0">
                <a:solidFill>
                  <a:srgbClr val="0066FF"/>
                </a:solidFill>
                <a:effectLst/>
                <a:latin typeface="-apple-system"/>
                <a:hlinkClick r:id="rId3"/>
              </a:rPr>
              <a:t>潜空间</a:t>
            </a:r>
            <a:r>
              <a:rPr lang="zh-CN" altLang="en-US" b="0" i="0" dirty="0">
                <a:solidFill>
                  <a:srgbClr val="121212"/>
                </a:solidFill>
                <a:effectLst/>
                <a:latin typeface="-apple-system"/>
              </a:rPr>
              <a:t>表示</a:t>
            </a:r>
            <a:r>
              <a:rPr lang="en-US" altLang="zh-CN" b="0" i="0" dirty="0">
                <a:solidFill>
                  <a:srgbClr val="121212"/>
                </a:solidFill>
                <a:effectLst/>
                <a:latin typeface="-apple-system"/>
              </a:rPr>
              <a:t>g</a:t>
            </a:r>
            <a:r>
              <a:rPr lang="zh-CN" altLang="en-US" b="0" i="0" dirty="0">
                <a:solidFill>
                  <a:srgbClr val="121212"/>
                </a:solidFill>
                <a:effectLst/>
                <a:latin typeface="-apple-system"/>
              </a:rPr>
              <a:t>和最优的准确表示</a:t>
            </a:r>
            <a:r>
              <a:rPr lang="en-US" altLang="zh-CN" b="0" i="0" dirty="0">
                <a:solidFill>
                  <a:srgbClr val="121212"/>
                </a:solidFill>
                <a:effectLst/>
                <a:latin typeface="-apple-system"/>
              </a:rPr>
              <a:t>g*</a:t>
            </a:r>
            <a:r>
              <a:rPr lang="zh-CN" altLang="en-US" b="0" i="0" dirty="0">
                <a:solidFill>
                  <a:srgbClr val="121212"/>
                </a:solidFill>
                <a:effectLst/>
                <a:latin typeface="-apple-system"/>
              </a:rPr>
              <a:t>之间的差距。下面的定理二表明潜空间的质量其实在训练过程中是可以被控制的。</a:t>
            </a:r>
            <a:endParaRPr lang="en-US" altLang="zh-CN" b="0" i="0" dirty="0">
              <a:solidFill>
                <a:srgbClr val="FF0000"/>
              </a:solidFill>
              <a:effectLst/>
              <a:latin typeface="+mn-ea"/>
              <a:ea typeface="+mn-ea"/>
            </a:endParaRPr>
          </a:p>
          <a:p>
            <a:r>
              <a:rPr lang="zh-CN" altLang="en-US" b="0" i="0" dirty="0">
                <a:solidFill>
                  <a:srgbClr val="FF0000"/>
                </a:solidFill>
                <a:effectLst/>
                <a:latin typeface="+mn-ea"/>
                <a:ea typeface="+mn-ea"/>
              </a:rPr>
              <a:t>随着数据量</a:t>
            </a:r>
            <a:r>
              <a:rPr lang="en-US" altLang="zh-CN" b="0" i="0" dirty="0">
                <a:solidFill>
                  <a:srgbClr val="FF0000"/>
                </a:solidFill>
                <a:effectLst/>
                <a:latin typeface="+mn-ea"/>
                <a:ea typeface="+mn-ea"/>
              </a:rPr>
              <a:t>m</a:t>
            </a:r>
            <a:r>
              <a:rPr lang="zh-CN" altLang="en-US" b="0" i="0" dirty="0">
                <a:solidFill>
                  <a:srgbClr val="FF0000"/>
                </a:solidFill>
                <a:effectLst/>
                <a:latin typeface="+mn-ea"/>
                <a:ea typeface="+mn-ea"/>
              </a:rPr>
              <a:t>的增大，模型的内在</a:t>
            </a:r>
            <a:r>
              <a:rPr lang="zh-CN" altLang="en-US" b="0" i="0" u="none" strike="noStrike" dirty="0">
                <a:solidFill>
                  <a:srgbClr val="FF0000"/>
                </a:solidFill>
                <a:effectLst/>
                <a:latin typeface="+mn-ea"/>
                <a:ea typeface="+mn-ea"/>
                <a:hlinkClick r:id="rId4">
                  <a:extLst>
                    <a:ext uri="{A12FA001-AC4F-418D-AE19-62706E023703}">
                      <ahyp:hlinkClr xmlns:ahyp="http://schemas.microsoft.com/office/drawing/2018/hyperlinkcolor" val="tx"/>
                    </a:ext>
                  </a:extLst>
                </a:hlinkClick>
              </a:rPr>
              <a:t>复杂度</a:t>
            </a:r>
            <a:r>
              <a:rPr lang="zh-CN" altLang="en-US" b="0" i="0" dirty="0">
                <a:solidFill>
                  <a:srgbClr val="FF0000"/>
                </a:solidFill>
                <a:effectLst/>
                <a:latin typeface="+mn-ea"/>
                <a:ea typeface="+mn-ea"/>
              </a:rPr>
              <a:t>的影响会被降低。</a:t>
            </a:r>
            <a:endParaRPr lang="en-US" altLang="zh-CN" b="0" i="0" dirty="0">
              <a:solidFill>
                <a:srgbClr val="FF0000"/>
              </a:solidFill>
              <a:effectLst/>
              <a:latin typeface="+mn-ea"/>
              <a:ea typeface="+mn-ea"/>
            </a:endParaRPr>
          </a:p>
          <a:p>
            <a:r>
              <a:rPr lang="zh-CN" altLang="en-US" b="0" i="0" u="none" dirty="0">
                <a:solidFill>
                  <a:srgbClr val="FF0000"/>
                </a:solidFill>
                <a:effectLst/>
                <a:latin typeface="+mn-ea"/>
                <a:ea typeface="+mn-ea"/>
              </a:rPr>
              <a:t>随着数据量</a:t>
            </a:r>
            <a:r>
              <a:rPr lang="en-US" altLang="zh-CN" b="0" i="0" u="none" dirty="0">
                <a:solidFill>
                  <a:srgbClr val="FF0000"/>
                </a:solidFill>
                <a:effectLst/>
                <a:latin typeface="+mn-ea"/>
                <a:ea typeface="+mn-ea"/>
              </a:rPr>
              <a:t>m</a:t>
            </a:r>
            <a:r>
              <a:rPr lang="zh-CN" altLang="en-US" b="0" i="0" u="none" dirty="0">
                <a:solidFill>
                  <a:srgbClr val="FF0000"/>
                </a:solidFill>
                <a:effectLst/>
                <a:latin typeface="+mn-ea"/>
                <a:ea typeface="+mn-ea"/>
              </a:rPr>
              <a:t>的增大，</a:t>
            </a:r>
            <a:r>
              <a:rPr lang="zh-CN" altLang="en-US" b="0" i="0" u="none" strike="noStrike" dirty="0">
                <a:solidFill>
                  <a:srgbClr val="FF0000"/>
                </a:solidFill>
                <a:effectLst/>
                <a:latin typeface="+mn-ea"/>
                <a:ea typeface="+mn-ea"/>
                <a:hlinkClick r:id="rId5">
                  <a:extLst>
                    <a:ext uri="{A12FA001-AC4F-418D-AE19-62706E023703}">
                      <ahyp:hlinkClr xmlns:ahyp="http://schemas.microsoft.com/office/drawing/2018/hyperlinkcolor" val="tx"/>
                    </a:ext>
                  </a:extLst>
                </a:hlinkClick>
              </a:rPr>
              <a:t>上式</a:t>
            </a:r>
            <a:r>
              <a:rPr lang="zh-CN" altLang="en-US" b="0" i="0" u="none" dirty="0">
                <a:solidFill>
                  <a:srgbClr val="FF0000"/>
                </a:solidFill>
                <a:effectLst/>
                <a:latin typeface="+mn-ea"/>
                <a:ea typeface="+mn-ea"/>
              </a:rPr>
              <a:t>容易被满足，即使用更多的模态的学习效果优于更少模态的效果。</a:t>
            </a:r>
            <a:endParaRPr lang="en-US" altLang="zh-CN" b="0" i="0" u="none" dirty="0">
              <a:solidFill>
                <a:srgbClr val="FF0000"/>
              </a:solidFill>
              <a:effectLst/>
              <a:latin typeface="+mn-ea"/>
              <a:ea typeface="+mn-ea"/>
            </a:endParaRPr>
          </a:p>
          <a:p>
            <a:r>
              <a:rPr lang="zh-CN" altLang="en-US" b="0" i="0" u="none" dirty="0">
                <a:solidFill>
                  <a:srgbClr val="FF0000"/>
                </a:solidFill>
                <a:latin typeface="+mn-ea"/>
                <a:ea typeface="+mn-ea"/>
              </a:rPr>
              <a:t>越小越好</a:t>
            </a:r>
          </a:p>
        </p:txBody>
      </p:sp>
    </p:spTree>
    <p:extLst>
      <p:ext uri="{BB962C8B-B14F-4D97-AF65-F5344CB8AC3E}">
        <p14:creationId xmlns:p14="http://schemas.microsoft.com/office/powerpoint/2010/main" val="2239955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412342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mn-ea"/>
                <a:ea typeface="+mn-ea"/>
              </a:rPr>
              <a:t>为了对定理</a:t>
            </a:r>
            <a:r>
              <a:rPr lang="en-US" altLang="zh-CN" b="0" i="0" dirty="0">
                <a:solidFill>
                  <a:srgbClr val="121212"/>
                </a:solidFill>
                <a:effectLst/>
                <a:latin typeface="+mn-ea"/>
                <a:ea typeface="+mn-ea"/>
              </a:rPr>
              <a:t>1</a:t>
            </a:r>
            <a:r>
              <a:rPr lang="zh-CN" altLang="en-US" b="0" i="0" dirty="0">
                <a:solidFill>
                  <a:srgbClr val="121212"/>
                </a:solidFill>
                <a:effectLst/>
                <a:latin typeface="+mn-ea"/>
                <a:ea typeface="+mn-ea"/>
              </a:rPr>
              <a:t>有一个定量的分析，文章模拟了潜表示质量  的产生过程，即首先未收敛状态下预先训练整个模型，然后再固定</a:t>
            </a:r>
            <a:r>
              <a:rPr lang="en-US" altLang="zh-CN" b="0" i="0" dirty="0">
                <a:solidFill>
                  <a:srgbClr val="121212"/>
                </a:solidFill>
                <a:effectLst/>
                <a:latin typeface="+mn-ea"/>
                <a:ea typeface="+mn-ea"/>
              </a:rPr>
              <a:t>encoder  </a:t>
            </a:r>
            <a:r>
              <a:rPr lang="zh-CN" altLang="en-US" b="0" i="0" dirty="0">
                <a:solidFill>
                  <a:srgbClr val="121212"/>
                </a:solidFill>
                <a:effectLst/>
                <a:latin typeface="+mn-ea"/>
                <a:ea typeface="+mn-ea"/>
              </a:rPr>
              <a:t>不动，寻找最优的分类器  。已经获得了  和  就可以被量化出来。有一点不同的是，  数学公式里是按照经验损失来计算的，是负数。这里用分类准确率来衡量，是正值。数值越大，代表潜表示的质量越高。如下表所示</a:t>
            </a:r>
            <a:r>
              <a:rPr lang="en-US" altLang="zh-CN" b="0" i="0" dirty="0">
                <a:solidFill>
                  <a:srgbClr val="121212"/>
                </a:solidFill>
                <a:effectLst/>
                <a:latin typeface="+mn-ea"/>
                <a:ea typeface="+mn-ea"/>
              </a:rPr>
              <a:t>, </a:t>
            </a:r>
            <a:r>
              <a:rPr lang="zh-CN" altLang="en-US" b="0" i="0" dirty="0">
                <a:solidFill>
                  <a:srgbClr val="121212"/>
                </a:solidFill>
                <a:effectLst/>
                <a:latin typeface="+mn-ea"/>
                <a:ea typeface="+mn-ea"/>
              </a:rPr>
              <a:t>使用越多的模态</a:t>
            </a:r>
            <a:r>
              <a:rPr lang="en-US" altLang="zh-CN" b="0" i="0" dirty="0">
                <a:solidFill>
                  <a:srgbClr val="121212"/>
                </a:solidFill>
                <a:effectLst/>
                <a:latin typeface="+mn-ea"/>
                <a:ea typeface="+mn-ea"/>
              </a:rPr>
              <a:t>,  </a:t>
            </a:r>
            <a:r>
              <a:rPr lang="zh-CN" altLang="en-US" b="0" i="0" dirty="0">
                <a:solidFill>
                  <a:srgbClr val="121212"/>
                </a:solidFill>
                <a:effectLst/>
                <a:latin typeface="+mn-ea"/>
                <a:ea typeface="+mn-ea"/>
              </a:rPr>
              <a:t>值越大。</a:t>
            </a:r>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86459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样本量越大，多模态效果越好</a:t>
            </a:r>
          </a:p>
        </p:txBody>
      </p:sp>
    </p:spTree>
    <p:extLst>
      <p:ext uri="{BB962C8B-B14F-4D97-AF65-F5344CB8AC3E}">
        <p14:creationId xmlns:p14="http://schemas.microsoft.com/office/powerpoint/2010/main" val="3661233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由于真实数据集很难定量的控制模态相关性程度。为了研究这个问题，论文使用机器自动生成的方式，构造了不同的模态关联数据用于验证。这里考虑三种情况：（</a:t>
            </a:r>
            <a:r>
              <a:rPr lang="en-US" altLang="zh-CN" b="0" i="0" dirty="0">
                <a:solidFill>
                  <a:srgbClr val="121212"/>
                </a:solidFill>
                <a:effectLst/>
                <a:latin typeface="-apple-system"/>
              </a:rPr>
              <a:t>1</a:t>
            </a:r>
            <a:r>
              <a:rPr lang="zh-CN" altLang="en-US" b="0" i="0" dirty="0">
                <a:solidFill>
                  <a:srgbClr val="121212"/>
                </a:solidFill>
                <a:effectLst/>
                <a:latin typeface="-apple-system"/>
              </a:rPr>
              <a:t>）模态之间完全不共享信息，即每个模态只包含模态特定的信息。（</a:t>
            </a:r>
            <a:r>
              <a:rPr lang="en-US" altLang="zh-CN" b="0" i="0" dirty="0">
                <a:solidFill>
                  <a:srgbClr val="121212"/>
                </a:solidFill>
                <a:effectLst/>
                <a:latin typeface="-apple-system"/>
              </a:rPr>
              <a:t>2</a:t>
            </a:r>
            <a:r>
              <a:rPr lang="zh-CN" altLang="en-US" b="0" i="0" dirty="0">
                <a:solidFill>
                  <a:srgbClr val="121212"/>
                </a:solidFill>
                <a:effectLst/>
                <a:latin typeface="-apple-system"/>
              </a:rPr>
              <a:t>）所有模态之间共享所有信息，没有区分。（</a:t>
            </a:r>
            <a:r>
              <a:rPr lang="en-US" altLang="zh-CN" b="0" i="0" dirty="0">
                <a:solidFill>
                  <a:srgbClr val="121212"/>
                </a:solidFill>
                <a:effectLst/>
                <a:latin typeface="-apple-system"/>
              </a:rPr>
              <a:t>3</a:t>
            </a:r>
            <a:r>
              <a:rPr lang="zh-CN" altLang="en-US" b="0" i="0" dirty="0">
                <a:solidFill>
                  <a:srgbClr val="121212"/>
                </a:solidFill>
                <a:effectLst/>
                <a:latin typeface="-apple-system"/>
              </a:rPr>
              <a:t>）介于两者之间，既共享一部分信息，也保有模态特定信息。</a:t>
            </a:r>
            <a:endParaRPr lang="en-US" altLang="zh-CN" b="0" i="0" dirty="0">
              <a:solidFill>
                <a:srgbClr val="121212"/>
              </a:solidFill>
              <a:effectLst/>
              <a:latin typeface="-apple-system"/>
            </a:endParaRPr>
          </a:p>
          <a:p>
            <a:r>
              <a:rPr lang="zh-CN" altLang="en-US" b="1" i="0" dirty="0">
                <a:solidFill>
                  <a:srgbClr val="121212"/>
                </a:solidFill>
                <a:effectLst/>
                <a:latin typeface="-apple-system"/>
              </a:rPr>
              <a:t>数据构造过程，多维正态分布。调整相关系数。</a:t>
            </a:r>
            <a:endParaRPr lang="en-US" altLang="zh-CN" b="1" i="0" dirty="0">
              <a:solidFill>
                <a:srgbClr val="121212"/>
              </a:solidFill>
              <a:effectLst/>
              <a:latin typeface="-apple-system"/>
            </a:endParaRPr>
          </a:p>
          <a:p>
            <a:r>
              <a:rPr lang="zh-CN" altLang="en-US" b="0" i="0" dirty="0">
                <a:solidFill>
                  <a:srgbClr val="121212"/>
                </a:solidFill>
                <a:effectLst/>
                <a:latin typeface="-apple-system"/>
              </a:rPr>
              <a:t>首先观察到上文的结论在不同的模态相关性设置中是通用的。另外，模态相关性越高，潜表示质量  也越好，这也非常符合直觉。</a:t>
            </a:r>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299736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Lato" panose="020B0604020202020204" pitchFamily="34" charset="0"/>
              </a:rPr>
              <a:t>近年来，预训练技术在计算机视觉和自然语言处理领域均受到广泛关注。在视觉领域，通常在 </a:t>
            </a:r>
            <a:r>
              <a:rPr lang="en-US" altLang="zh-CN" b="0" i="0" dirty="0">
                <a:solidFill>
                  <a:srgbClr val="000000"/>
                </a:solidFill>
                <a:effectLst/>
                <a:latin typeface="Lato" panose="020B0604020202020204" pitchFamily="34" charset="0"/>
              </a:rPr>
              <a:t>ImageNet </a:t>
            </a:r>
            <a:r>
              <a:rPr lang="zh-CN" altLang="en-US" b="0" i="0" dirty="0">
                <a:solidFill>
                  <a:srgbClr val="000000"/>
                </a:solidFill>
                <a:effectLst/>
                <a:latin typeface="Lato" panose="020B0604020202020204" pitchFamily="34" charset="0"/>
              </a:rPr>
              <a:t>数据上进行纯视觉的单模预训练，训练 </a:t>
            </a:r>
            <a:r>
              <a:rPr lang="en-US" altLang="zh-CN" b="0" i="0" dirty="0" err="1">
                <a:solidFill>
                  <a:srgbClr val="000000"/>
                </a:solidFill>
                <a:effectLst/>
                <a:latin typeface="Lato" panose="020B0604020202020204" pitchFamily="34" charset="0"/>
              </a:rPr>
              <a:t>ResNet</a:t>
            </a:r>
            <a:r>
              <a:rPr lang="zh-CN" altLang="en-US" b="0" i="0" dirty="0">
                <a:solidFill>
                  <a:srgbClr val="000000"/>
                </a:solidFill>
                <a:effectLst/>
                <a:latin typeface="Lato" panose="020B0604020202020204" pitchFamily="34" charset="0"/>
              </a:rPr>
              <a:t>、</a:t>
            </a:r>
            <a:r>
              <a:rPr lang="en-US" altLang="zh-CN" b="0" i="0" dirty="0">
                <a:solidFill>
                  <a:srgbClr val="000000"/>
                </a:solidFill>
                <a:effectLst/>
                <a:latin typeface="Lato" panose="020B0604020202020204" pitchFamily="34" charset="0"/>
              </a:rPr>
              <a:t>VGG </a:t>
            </a:r>
            <a:r>
              <a:rPr lang="zh-CN" altLang="en-US" b="0" i="0" dirty="0">
                <a:solidFill>
                  <a:srgbClr val="000000"/>
                </a:solidFill>
                <a:effectLst/>
                <a:latin typeface="Lato" panose="020B0604020202020204" pitchFamily="34" charset="0"/>
              </a:rPr>
              <a:t>等图像特征抽取模型。在自然语言处理领域，基于自监督的预训练模型，如 </a:t>
            </a:r>
            <a:r>
              <a:rPr lang="en-US" altLang="zh-CN" b="0" i="0" dirty="0">
                <a:solidFill>
                  <a:srgbClr val="000000"/>
                </a:solidFill>
                <a:effectLst/>
                <a:latin typeface="Lato" panose="020B0604020202020204" pitchFamily="34" charset="0"/>
              </a:rPr>
              <a:t>BERT</a:t>
            </a:r>
            <a:r>
              <a:rPr lang="zh-CN" altLang="en-US" b="0" i="0" dirty="0">
                <a:solidFill>
                  <a:srgbClr val="000000"/>
                </a:solidFill>
                <a:effectLst/>
                <a:latin typeface="Lato" panose="020B0604020202020204" pitchFamily="34" charset="0"/>
              </a:rPr>
              <a:t>、</a:t>
            </a:r>
            <a:r>
              <a:rPr lang="en-US" altLang="zh-CN" b="0" i="0" dirty="0" err="1">
                <a:solidFill>
                  <a:srgbClr val="000000"/>
                </a:solidFill>
                <a:effectLst/>
                <a:latin typeface="Lato" panose="020B0604020202020204" pitchFamily="34" charset="0"/>
              </a:rPr>
              <a:t>UniLM</a:t>
            </a:r>
            <a:r>
              <a:rPr lang="zh-CN" altLang="en-US" b="0" i="0" dirty="0">
                <a:solidFill>
                  <a:srgbClr val="000000"/>
                </a:solidFill>
                <a:effectLst/>
                <a:latin typeface="Lato" panose="020B0604020202020204" pitchFamily="34" charset="0"/>
              </a:rPr>
              <a:t>、</a:t>
            </a:r>
            <a:r>
              <a:rPr lang="en-US" altLang="zh-CN" b="0" i="0" dirty="0">
                <a:solidFill>
                  <a:srgbClr val="000000"/>
                </a:solidFill>
                <a:effectLst/>
                <a:latin typeface="Lato" panose="020B0604020202020204" pitchFamily="34" charset="0"/>
              </a:rPr>
              <a:t>ERNIE</a:t>
            </a:r>
            <a:r>
              <a:rPr lang="zh-CN" altLang="en-US" b="0" i="0" dirty="0">
                <a:solidFill>
                  <a:srgbClr val="000000"/>
                </a:solidFill>
                <a:effectLst/>
                <a:latin typeface="Lato" panose="020B0604020202020204" pitchFamily="34" charset="0"/>
              </a:rPr>
              <a:t>，则利用大规模的单模文本数据，训练了强大的语义表示能力。为了处理多模场景的任务，各种多模预训练模型进一步被提出来，如 </a:t>
            </a:r>
            <a:r>
              <a:rPr lang="en-US" altLang="zh-CN" b="0" i="0" dirty="0" err="1">
                <a:solidFill>
                  <a:srgbClr val="000000"/>
                </a:solidFill>
                <a:effectLst/>
                <a:latin typeface="Lato" panose="020B0604020202020204" pitchFamily="34" charset="0"/>
              </a:rPr>
              <a:t>ViLBERT</a:t>
            </a:r>
            <a:r>
              <a:rPr lang="zh-CN" altLang="en-US" b="0" i="0" dirty="0">
                <a:solidFill>
                  <a:srgbClr val="000000"/>
                </a:solidFill>
                <a:effectLst/>
                <a:latin typeface="Lato" panose="020B0604020202020204" pitchFamily="34" charset="0"/>
              </a:rPr>
              <a:t>、</a:t>
            </a:r>
            <a:r>
              <a:rPr lang="en-US" altLang="zh-CN" b="0" i="0" dirty="0">
                <a:solidFill>
                  <a:srgbClr val="000000"/>
                </a:solidFill>
                <a:effectLst/>
                <a:latin typeface="Lato" panose="020B0604020202020204" pitchFamily="34" charset="0"/>
              </a:rPr>
              <a:t>UNITER </a:t>
            </a:r>
            <a:r>
              <a:rPr lang="zh-CN" altLang="en-US" b="0" i="0" dirty="0">
                <a:solidFill>
                  <a:srgbClr val="000000"/>
                </a:solidFill>
                <a:effectLst/>
                <a:latin typeface="Lato" panose="020B0604020202020204" pitchFamily="34" charset="0"/>
              </a:rPr>
              <a:t>等。这些多模模型在图文对（</a:t>
            </a:r>
            <a:r>
              <a:rPr lang="en-US" altLang="zh-CN" b="0" i="0" dirty="0">
                <a:solidFill>
                  <a:srgbClr val="000000"/>
                </a:solidFill>
                <a:effectLst/>
                <a:latin typeface="Lato" panose="020B0604020202020204" pitchFamily="34" charset="0"/>
              </a:rPr>
              <a:t>Image-Text Pairs</a:t>
            </a:r>
            <a:r>
              <a:rPr lang="zh-CN" altLang="en-US" b="0" i="0" dirty="0">
                <a:solidFill>
                  <a:srgbClr val="000000"/>
                </a:solidFill>
                <a:effectLst/>
                <a:latin typeface="Lato" panose="020B0604020202020204" pitchFamily="34" charset="0"/>
              </a:rPr>
              <a:t>）数据上进行预训练，从而支持下游的多模任务。受限于只能使用图文对数据，多模预训练模型仅能进行小规模数据的训练，并且难以在单模下游任务上使用。</a:t>
            </a:r>
            <a:endParaRPr lang="zh-CN" altLang="en-US" dirty="0"/>
          </a:p>
        </p:txBody>
      </p:sp>
    </p:spTree>
    <p:extLst>
      <p:ext uri="{BB962C8B-B14F-4D97-AF65-F5344CB8AC3E}">
        <p14:creationId xmlns:p14="http://schemas.microsoft.com/office/powerpoint/2010/main" val="3669805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提出一种更泛用的模型，能应付更多样化的下游任务。现在的模型都很贪心，有很多尝试做一个大一统模型。</a:t>
            </a:r>
            <a:r>
              <a:rPr lang="en-US" altLang="zh-CN" dirty="0"/>
              <a:t>Google</a:t>
            </a:r>
            <a:r>
              <a:rPr lang="zh-CN" altLang="en-US" dirty="0"/>
              <a:t>今年也有</a:t>
            </a:r>
            <a:r>
              <a:rPr lang="en-US" altLang="zh-CN" dirty="0"/>
              <a:t>VATT</a:t>
            </a:r>
            <a:endParaRPr lang="zh-CN" altLang="en-US" dirty="0"/>
          </a:p>
        </p:txBody>
      </p:sp>
    </p:spTree>
    <p:extLst>
      <p:ext uri="{BB962C8B-B14F-4D97-AF65-F5344CB8AC3E}">
        <p14:creationId xmlns:p14="http://schemas.microsoft.com/office/powerpoint/2010/main" val="1782255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9407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dirty="0">
                <a:solidFill>
                  <a:srgbClr val="FF0000"/>
                </a:solidFill>
                <a:latin typeface="+mn-ea"/>
                <a:ea typeface="+mn-ea"/>
              </a:rPr>
              <a:t>W1</a:t>
            </a:r>
            <a:r>
              <a:rPr lang="zh-CN" altLang="en-US" b="0" i="0" u="none" dirty="0">
                <a:solidFill>
                  <a:srgbClr val="FF0000"/>
                </a:solidFill>
                <a:latin typeface="+mn-ea"/>
                <a:ea typeface="+mn-ea"/>
              </a:rPr>
              <a:t>是</a:t>
            </a:r>
            <a:r>
              <a:rPr lang="en-US" altLang="zh-CN" b="0" i="0" u="none" dirty="0">
                <a:solidFill>
                  <a:srgbClr val="FF0000"/>
                </a:solidFill>
                <a:latin typeface="+mn-ea"/>
                <a:ea typeface="+mn-ea"/>
              </a:rPr>
              <a:t>Byte-Pair Encoding (BPE)</a:t>
            </a:r>
            <a:r>
              <a:rPr lang="zh-CN" altLang="en-US" b="0" i="0" u="none" dirty="0">
                <a:solidFill>
                  <a:srgbClr val="FF0000"/>
                </a:solidFill>
                <a:latin typeface="+mn-ea"/>
                <a:ea typeface="+mn-ea"/>
              </a:rPr>
              <a:t>，再用</a:t>
            </a:r>
            <a:r>
              <a:rPr lang="en-US" altLang="zh-CN" b="0" i="0" u="none" dirty="0">
                <a:solidFill>
                  <a:srgbClr val="FF0000"/>
                </a:solidFill>
                <a:latin typeface="+mn-ea"/>
                <a:ea typeface="+mn-ea"/>
              </a:rPr>
              <a:t>self-attention</a:t>
            </a:r>
            <a:r>
              <a:rPr lang="zh-CN" altLang="en-US" b="0" i="0" u="none" dirty="0">
                <a:solidFill>
                  <a:srgbClr val="FF0000"/>
                </a:solidFill>
                <a:latin typeface="+mn-ea"/>
                <a:ea typeface="+mn-ea"/>
              </a:rPr>
              <a:t>来学习上下文。</a:t>
            </a:r>
            <a:endParaRPr lang="en-US" altLang="zh-CN" b="0" i="0" u="none" dirty="0">
              <a:solidFill>
                <a:srgbClr val="FF0000"/>
              </a:solidFill>
              <a:latin typeface="+mn-ea"/>
              <a:ea typeface="+mn-ea"/>
            </a:endParaRPr>
          </a:p>
          <a:p>
            <a:r>
              <a:rPr lang="en-US" altLang="zh-CN" b="0" i="0" u="none" dirty="0">
                <a:solidFill>
                  <a:srgbClr val="FF0000"/>
                </a:solidFill>
                <a:latin typeface="+mn-ea"/>
                <a:ea typeface="+mn-ea"/>
              </a:rPr>
              <a:t>V</a:t>
            </a:r>
            <a:r>
              <a:rPr lang="zh-CN" altLang="en-US" b="0" i="0" u="none" dirty="0">
                <a:solidFill>
                  <a:srgbClr val="FF0000"/>
                </a:solidFill>
                <a:latin typeface="+mn-ea"/>
                <a:ea typeface="+mn-ea"/>
              </a:rPr>
              <a:t>，头是整张图的特征，后面是转化区域特征</a:t>
            </a:r>
            <a:r>
              <a:rPr lang="en-US" altLang="zh-CN" b="0" i="0" u="none" dirty="0">
                <a:solidFill>
                  <a:srgbClr val="FF0000"/>
                </a:solidFill>
                <a:latin typeface="+mn-ea"/>
                <a:ea typeface="+mn-ea"/>
              </a:rPr>
              <a:t>Faster R-CNN </a:t>
            </a:r>
            <a:r>
              <a:rPr lang="zh-CN" altLang="en-US" b="0" i="0" u="none" dirty="0">
                <a:solidFill>
                  <a:srgbClr val="FF0000"/>
                </a:solidFill>
                <a:latin typeface="+mn-ea"/>
                <a:ea typeface="+mn-ea"/>
              </a:rPr>
              <a:t>，然后用</a:t>
            </a:r>
            <a:r>
              <a:rPr lang="en-US" altLang="zh-CN" b="0" i="0" u="none" dirty="0">
                <a:solidFill>
                  <a:srgbClr val="FF0000"/>
                </a:solidFill>
                <a:latin typeface="+mn-ea"/>
                <a:ea typeface="+mn-ea"/>
              </a:rPr>
              <a:t>self-attention</a:t>
            </a:r>
            <a:r>
              <a:rPr lang="zh-CN" altLang="en-US" b="0" i="0" u="none" dirty="0">
                <a:solidFill>
                  <a:srgbClr val="FF0000"/>
                </a:solidFill>
                <a:latin typeface="+mn-ea"/>
                <a:ea typeface="+mn-ea"/>
              </a:rPr>
              <a:t>学习</a:t>
            </a:r>
          </a:p>
        </p:txBody>
      </p:sp>
    </p:spTree>
    <p:extLst>
      <p:ext uri="{BB962C8B-B14F-4D97-AF65-F5344CB8AC3E}">
        <p14:creationId xmlns:p14="http://schemas.microsoft.com/office/powerpoint/2010/main" val="2057378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统一不同的模态的最大挑战是在不同的层次上对齐和统一它们的特征。对于总览图所示</a:t>
            </a:r>
            <a:r>
              <a:rPr lang="en-US" altLang="zh-CN" dirty="0">
                <a:effectLst/>
                <a:latin typeface="Arial" panose="020B0604020202020204" pitchFamily="34" charset="0"/>
              </a:rPr>
              <a:t>,</a:t>
            </a:r>
            <a:r>
              <a:rPr lang="zh-CN" altLang="en-US" dirty="0">
                <a:effectLst/>
                <a:latin typeface="Arial" panose="020B0604020202020204" pitchFamily="34" charset="0"/>
              </a:rPr>
              <a:t>该模型不仅需要连接整个图像的一篇文章中所示的场景描述棒球比赛</a:t>
            </a:r>
            <a:r>
              <a:rPr lang="en-US" altLang="zh-CN" dirty="0">
                <a:effectLst/>
                <a:latin typeface="Arial" panose="020B0604020202020204" pitchFamily="34" charset="0"/>
              </a:rPr>
              <a:t>,</a:t>
            </a:r>
            <a:r>
              <a:rPr lang="zh-CN" altLang="en-US" dirty="0">
                <a:effectLst/>
                <a:latin typeface="Arial" panose="020B0604020202020204" pitchFamily="34" charset="0"/>
              </a:rPr>
              <a:t>但还需要对齐图像中的两个男人和他们的位置关系与“棒球选手”</a:t>
            </a:r>
            <a:r>
              <a:rPr lang="en-US" altLang="zh-CN" dirty="0">
                <a:effectLst/>
                <a:latin typeface="Arial" panose="020B0604020202020204" pitchFamily="34" charset="0"/>
              </a:rPr>
              <a:t>,“</a:t>
            </a:r>
            <a:r>
              <a:rPr lang="zh-CN" altLang="en-US" dirty="0">
                <a:effectLst/>
                <a:latin typeface="Arial" panose="020B0604020202020204" pitchFamily="34" charset="0"/>
              </a:rPr>
              <a:t>裁判员”和“后面”的文本。</a:t>
            </a:r>
            <a:endParaRPr lang="en-US" altLang="zh-CN" dirty="0">
              <a:effectLst/>
              <a:latin typeface="Arial" panose="020B0604020202020204" pitchFamily="34" charset="0"/>
            </a:endParaRPr>
          </a:p>
          <a:p>
            <a:r>
              <a:rPr lang="zh-CN" altLang="en-US" b="0" i="0" u="none" dirty="0">
                <a:solidFill>
                  <a:srgbClr val="FF0000"/>
                </a:solidFill>
                <a:latin typeface="+mn-ea"/>
                <a:ea typeface="+mn-ea"/>
              </a:rPr>
              <a:t>将句子翻译成中文再翻译回英文得到新的正样本</a:t>
            </a:r>
            <a:endParaRPr lang="en-US" altLang="zh-CN" b="0" i="0" u="none" dirty="0">
              <a:solidFill>
                <a:srgbClr val="FF0000"/>
              </a:solidFill>
              <a:latin typeface="+mn-ea"/>
              <a:ea typeface="+mn-ea"/>
            </a:endParaRPr>
          </a:p>
          <a:p>
            <a:r>
              <a:rPr lang="zh-CN" altLang="en-US" b="0" i="0" u="none" dirty="0">
                <a:solidFill>
                  <a:srgbClr val="FF0000"/>
                </a:solidFill>
                <a:latin typeface="+mn-ea"/>
                <a:ea typeface="+mn-ea"/>
              </a:rPr>
              <a:t>对于句子和短语，随机替换</a:t>
            </a:r>
          </a:p>
        </p:txBody>
      </p:sp>
    </p:spTree>
    <p:extLst>
      <p:ext uri="{BB962C8B-B14F-4D97-AF65-F5344CB8AC3E}">
        <p14:creationId xmlns:p14="http://schemas.microsoft.com/office/powerpoint/2010/main" val="198791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60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任务：句子和图像的匹配。短语与区域，整句与整张图片。</a:t>
            </a:r>
          </a:p>
        </p:txBody>
      </p:sp>
    </p:spTree>
    <p:extLst>
      <p:ext uri="{BB962C8B-B14F-4D97-AF65-F5344CB8AC3E}">
        <p14:creationId xmlns:p14="http://schemas.microsoft.com/office/powerpoint/2010/main" val="344358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上面是正确案列，下面是所有案例。</a:t>
                </a:r>
                <a14:m>
                  <m:oMath xmlns:m="http://schemas.openxmlformats.org/officeDocument/2006/math">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𝜏</m:t>
                    </m:r>
                  </m:oMath>
                </a14:m>
                <a:r>
                  <a:rPr lang="zh-CN" altLang="en-US" b="0" i="0" u="none" dirty="0">
                    <a:solidFill>
                      <a:srgbClr val="FF0000"/>
                    </a:solidFill>
                    <a:latin typeface="+mn-ea"/>
                    <a:ea typeface="+mn-ea"/>
                  </a:rPr>
                  <a:t>是系数，</a:t>
                </a:r>
                <a:r>
                  <a:rPr lang="en-US" altLang="zh-CN" b="0" i="0" u="none" dirty="0">
                    <a:solidFill>
                      <a:srgbClr val="FF0000"/>
                    </a:solidFill>
                    <a:latin typeface="+mn-ea"/>
                    <a:ea typeface="+mn-ea"/>
                  </a:rPr>
                  <a:t>d</a:t>
                </a:r>
                <a:r>
                  <a:rPr lang="zh-CN" altLang="en-US" b="0" i="0" u="none" dirty="0">
                    <a:solidFill>
                      <a:srgbClr val="FF0000"/>
                    </a:solidFill>
                    <a:latin typeface="+mn-ea"/>
                    <a:ea typeface="+mn-ea"/>
                  </a:rPr>
                  <a:t>是距离，</a:t>
                </a:r>
                <a:r>
                  <a:rPr lang="en-US" altLang="zh-CN" b="0" i="0" u="none" dirty="0">
                    <a:solidFill>
                      <a:srgbClr val="FF0000"/>
                    </a:solidFill>
                    <a:latin typeface="+mn-ea"/>
                    <a:ea typeface="+mn-ea"/>
                  </a:rPr>
                  <a:t>V</a:t>
                </a:r>
                <a:r>
                  <a:rPr lang="zh-CN" altLang="en-US" b="0" i="0" u="none" dirty="0">
                    <a:solidFill>
                      <a:srgbClr val="FF0000"/>
                    </a:solidFill>
                    <a:latin typeface="+mn-ea"/>
                    <a:ea typeface="+mn-ea"/>
                  </a:rPr>
                  <a:t>图像，</a:t>
                </a:r>
                <a:r>
                  <a:rPr lang="en-US" altLang="zh-CN" b="0" i="0" u="none" dirty="0">
                    <a:solidFill>
                      <a:srgbClr val="FF0000"/>
                    </a:solidFill>
                    <a:latin typeface="+mn-ea"/>
                    <a:ea typeface="+mn-ea"/>
                  </a:rPr>
                  <a:t>w</a:t>
                </a:r>
                <a:r>
                  <a:rPr lang="zh-CN" altLang="en-US" b="0" i="0" u="none" dirty="0">
                    <a:solidFill>
                      <a:srgbClr val="FF0000"/>
                    </a:solidFill>
                    <a:latin typeface="+mn-ea"/>
                    <a:ea typeface="+mn-ea"/>
                  </a:rPr>
                  <a:t>文本。匹配度。对齐。</a:t>
                </a:r>
              </a:p>
            </p:txBody>
          </p:sp>
        </mc:Choice>
        <mc:Fallback xmlns="">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上面是正确案列，下面是所有案例。</a:t>
                </a:r>
                <a:r>
                  <a:rPr lang="en-US" altLang="zh-CN" sz="1200" i="0" kern="100">
                    <a:effectLst/>
                    <a:latin typeface="Cambria Math" panose="02040503050406030204" pitchFamily="18" charset="0"/>
                    <a:ea typeface="等线" panose="02010600030101010101" pitchFamily="2" charset="-122"/>
                    <a:cs typeface="Times New Roman" panose="02020603050405020304" pitchFamily="18" charset="0"/>
                  </a:rPr>
                  <a:t>𝜏</a:t>
                </a:r>
                <a:r>
                  <a:rPr lang="zh-CN" altLang="en-US" b="0" i="0" u="none" dirty="0">
                    <a:solidFill>
                      <a:srgbClr val="FF0000"/>
                    </a:solidFill>
                    <a:latin typeface="+mn-ea"/>
                    <a:ea typeface="+mn-ea"/>
                  </a:rPr>
                  <a:t>是系数，</a:t>
                </a:r>
                <a:r>
                  <a:rPr lang="en-US" altLang="zh-CN" b="0" i="0" u="none" dirty="0">
                    <a:solidFill>
                      <a:srgbClr val="FF0000"/>
                    </a:solidFill>
                    <a:latin typeface="+mn-ea"/>
                    <a:ea typeface="+mn-ea"/>
                  </a:rPr>
                  <a:t>d</a:t>
                </a:r>
                <a:r>
                  <a:rPr lang="zh-CN" altLang="en-US" b="0" i="0" u="none" dirty="0">
                    <a:solidFill>
                      <a:srgbClr val="FF0000"/>
                    </a:solidFill>
                    <a:latin typeface="+mn-ea"/>
                    <a:ea typeface="+mn-ea"/>
                  </a:rPr>
                  <a:t>是距离，</a:t>
                </a:r>
                <a:r>
                  <a:rPr lang="en-US" altLang="zh-CN" b="0" i="0" u="none" dirty="0">
                    <a:solidFill>
                      <a:srgbClr val="FF0000"/>
                    </a:solidFill>
                    <a:latin typeface="+mn-ea"/>
                    <a:ea typeface="+mn-ea"/>
                  </a:rPr>
                  <a:t>V</a:t>
                </a:r>
                <a:r>
                  <a:rPr lang="zh-CN" altLang="en-US" b="0" i="0" u="none" dirty="0">
                    <a:solidFill>
                      <a:srgbClr val="FF0000"/>
                    </a:solidFill>
                    <a:latin typeface="+mn-ea"/>
                    <a:ea typeface="+mn-ea"/>
                  </a:rPr>
                  <a:t>图像，</a:t>
                </a:r>
                <a:r>
                  <a:rPr lang="en-US" altLang="zh-CN" b="0" i="0" u="none" dirty="0">
                    <a:solidFill>
                      <a:srgbClr val="FF0000"/>
                    </a:solidFill>
                    <a:latin typeface="+mn-ea"/>
                    <a:ea typeface="+mn-ea"/>
                  </a:rPr>
                  <a:t>w</a:t>
                </a:r>
                <a:r>
                  <a:rPr lang="zh-CN" altLang="en-US" b="0" i="0" u="none" dirty="0">
                    <a:solidFill>
                      <a:srgbClr val="FF0000"/>
                    </a:solidFill>
                    <a:latin typeface="+mn-ea"/>
                    <a:ea typeface="+mn-ea"/>
                  </a:rPr>
                  <a:t>文本。匹配度。对齐。</a:t>
                </a:r>
              </a:p>
            </p:txBody>
          </p:sp>
        </mc:Fallback>
      </mc:AlternateContent>
    </p:spTree>
    <p:extLst>
      <p:ext uri="{BB962C8B-B14F-4D97-AF65-F5344CB8AC3E}">
        <p14:creationId xmlns:p14="http://schemas.microsoft.com/office/powerpoint/2010/main" val="3524426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dirty="0">
                <a:solidFill>
                  <a:srgbClr val="FF0000"/>
                </a:solidFill>
                <a:latin typeface="+mn-ea"/>
                <a:ea typeface="+mn-ea"/>
              </a:rPr>
              <a:t>Faster R-CNN</a:t>
            </a:r>
            <a:r>
              <a:rPr lang="zh-CN" altLang="en-US" b="0" i="0" u="none" dirty="0">
                <a:solidFill>
                  <a:srgbClr val="FF0000"/>
                </a:solidFill>
                <a:latin typeface="+mn-ea"/>
                <a:ea typeface="+mn-ea"/>
              </a:rPr>
              <a:t>会把东西框出来，然后标识</a:t>
            </a:r>
            <a:r>
              <a:rPr lang="en-US" altLang="zh-CN" b="0" i="0" u="none" dirty="0">
                <a:solidFill>
                  <a:srgbClr val="FF0000"/>
                </a:solidFill>
                <a:latin typeface="+mn-ea"/>
                <a:ea typeface="+mn-ea"/>
              </a:rPr>
              <a:t>object</a:t>
            </a:r>
            <a:r>
              <a:rPr lang="zh-CN" altLang="en-US" b="0" i="0" u="none" dirty="0">
                <a:solidFill>
                  <a:srgbClr val="FF0000"/>
                </a:solidFill>
                <a:latin typeface="+mn-ea"/>
                <a:ea typeface="+mn-ea"/>
              </a:rPr>
              <a:t>。坐标，长宽</a:t>
            </a:r>
          </a:p>
        </p:txBody>
      </p:sp>
    </p:spTree>
    <p:extLst>
      <p:ext uri="{BB962C8B-B14F-4D97-AF65-F5344CB8AC3E}">
        <p14:creationId xmlns:p14="http://schemas.microsoft.com/office/powerpoint/2010/main" val="2535816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1042123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dirty="0">
                <a:solidFill>
                  <a:srgbClr val="FF0000"/>
                </a:solidFill>
                <a:latin typeface="+mn-ea"/>
                <a:ea typeface="+mn-ea"/>
              </a:rPr>
              <a:t>C(vi)</a:t>
            </a:r>
            <a:r>
              <a:rPr lang="zh-CN" altLang="en-US" b="0" i="0" u="none" dirty="0">
                <a:solidFill>
                  <a:srgbClr val="FF0000"/>
                </a:solidFill>
                <a:latin typeface="+mn-ea"/>
                <a:ea typeface="+mn-ea"/>
              </a:rPr>
              <a:t>真值 交叉熵</a:t>
            </a:r>
          </a:p>
        </p:txBody>
      </p:sp>
    </p:spTree>
    <p:extLst>
      <p:ext uri="{BB962C8B-B14F-4D97-AF65-F5344CB8AC3E}">
        <p14:creationId xmlns:p14="http://schemas.microsoft.com/office/powerpoint/2010/main" val="69223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一个</a:t>
            </a:r>
            <a:r>
              <a:rPr lang="en-US" altLang="zh-CN" b="0" i="0" u="none" dirty="0">
                <a:solidFill>
                  <a:srgbClr val="FF0000"/>
                </a:solidFill>
                <a:latin typeface="+mn-ea"/>
                <a:ea typeface="+mn-ea"/>
              </a:rPr>
              <a:t>word</a:t>
            </a:r>
          </a:p>
          <a:p>
            <a:r>
              <a:rPr lang="zh-CN" altLang="en-US" b="0" i="0" u="none" dirty="0">
                <a:solidFill>
                  <a:srgbClr val="FF0000"/>
                </a:solidFill>
                <a:latin typeface="+mn-ea"/>
                <a:ea typeface="+mn-ea"/>
              </a:rPr>
              <a:t>一个</a:t>
            </a:r>
            <a:r>
              <a:rPr lang="en-US" altLang="zh-CN" b="0" i="0" u="none" dirty="0">
                <a:solidFill>
                  <a:srgbClr val="FF0000"/>
                </a:solidFill>
                <a:latin typeface="+mn-ea"/>
                <a:ea typeface="+mn-ea"/>
              </a:rPr>
              <a:t>seq</a:t>
            </a:r>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187688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u="none" dirty="0">
              <a:solidFill>
                <a:srgbClr val="FF0000"/>
              </a:solidFill>
              <a:latin typeface="+mn-ea"/>
              <a:ea typeface="+mn-ea"/>
            </a:endParaRPr>
          </a:p>
        </p:txBody>
      </p:sp>
    </p:spTree>
    <p:extLst>
      <p:ext uri="{BB962C8B-B14F-4D97-AF65-F5344CB8AC3E}">
        <p14:creationId xmlns:p14="http://schemas.microsoft.com/office/powerpoint/2010/main" val="2463290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多模态任务</a:t>
            </a:r>
            <a:endParaRPr lang="en-US" altLang="zh-CN" b="0" i="0" u="none" dirty="0">
              <a:solidFill>
                <a:srgbClr val="FF0000"/>
              </a:solidFill>
              <a:latin typeface="+mn-ea"/>
              <a:ea typeface="+mn-ea"/>
            </a:endParaRPr>
          </a:p>
          <a:p>
            <a:r>
              <a:rPr lang="en-US" altLang="zh-CN" b="0" i="0" u="none" dirty="0">
                <a:solidFill>
                  <a:srgbClr val="FF0000"/>
                </a:solidFill>
                <a:latin typeface="+mn-ea"/>
                <a:ea typeface="+mn-ea"/>
              </a:rPr>
              <a:t>VQA,</a:t>
            </a:r>
            <a:r>
              <a:rPr lang="zh-CN" altLang="en-US" b="0" i="0" u="none" dirty="0">
                <a:solidFill>
                  <a:srgbClr val="FF0000"/>
                </a:solidFill>
                <a:latin typeface="+mn-ea"/>
                <a:ea typeface="+mn-ea"/>
              </a:rPr>
              <a:t>图片问答选择题</a:t>
            </a:r>
            <a:endParaRPr lang="en-US" altLang="zh-CN" b="0" i="0" u="none" dirty="0">
              <a:solidFill>
                <a:srgbClr val="FF0000"/>
              </a:solidFill>
              <a:latin typeface="+mn-ea"/>
              <a:ea typeface="+mn-ea"/>
            </a:endParaRPr>
          </a:p>
          <a:p>
            <a:r>
              <a:rPr lang="en-US" altLang="zh-CN" b="0" i="0" u="none" dirty="0">
                <a:solidFill>
                  <a:srgbClr val="FF0000"/>
                </a:solidFill>
                <a:latin typeface="+mn-ea"/>
                <a:ea typeface="+mn-ea"/>
              </a:rPr>
              <a:t>COCO</a:t>
            </a:r>
            <a:r>
              <a:rPr lang="zh-CN" altLang="en-US" b="0" i="0" u="none" dirty="0">
                <a:solidFill>
                  <a:srgbClr val="FF0000"/>
                </a:solidFill>
                <a:latin typeface="+mn-ea"/>
                <a:ea typeface="+mn-ea"/>
              </a:rPr>
              <a:t>描述图像</a:t>
            </a:r>
          </a:p>
        </p:txBody>
      </p:sp>
    </p:spTree>
    <p:extLst>
      <p:ext uri="{BB962C8B-B14F-4D97-AF65-F5344CB8AC3E}">
        <p14:creationId xmlns:p14="http://schemas.microsoft.com/office/powerpoint/2010/main" val="3483844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只有</a:t>
            </a:r>
            <a:r>
              <a:rPr lang="en-US" altLang="zh-CN" b="0" i="0" u="none" dirty="0">
                <a:solidFill>
                  <a:srgbClr val="FF0000"/>
                </a:solidFill>
                <a:latin typeface="+mn-ea"/>
                <a:ea typeface="+mn-ea"/>
              </a:rPr>
              <a:t>pair</a:t>
            </a:r>
            <a:r>
              <a:rPr lang="zh-CN" altLang="en-US" b="0" i="0" u="none" dirty="0">
                <a:solidFill>
                  <a:srgbClr val="FF0000"/>
                </a:solidFill>
                <a:latin typeface="+mn-ea"/>
                <a:ea typeface="+mn-ea"/>
              </a:rPr>
              <a:t>模型</a:t>
            </a:r>
          </a:p>
        </p:txBody>
      </p:sp>
    </p:spTree>
    <p:extLst>
      <p:ext uri="{BB962C8B-B14F-4D97-AF65-F5344CB8AC3E}">
        <p14:creationId xmlns:p14="http://schemas.microsoft.com/office/powerpoint/2010/main" val="2781488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把图像部分都删掉，只留</a:t>
            </a:r>
            <a:r>
              <a:rPr lang="en-US" altLang="zh-CN" b="0" i="0" u="none" dirty="0">
                <a:solidFill>
                  <a:srgbClr val="FF0000"/>
                </a:solidFill>
                <a:latin typeface="+mn-ea"/>
                <a:ea typeface="+mn-ea"/>
              </a:rPr>
              <a:t>text</a:t>
            </a:r>
            <a:r>
              <a:rPr lang="zh-CN" altLang="en-US" b="0" i="0" u="none" dirty="0">
                <a:solidFill>
                  <a:srgbClr val="FF0000"/>
                </a:solidFill>
                <a:latin typeface="+mn-ea"/>
                <a:ea typeface="+mn-ea"/>
              </a:rPr>
              <a:t>部分训练。有提升。说明对图像训练是帮助到</a:t>
            </a:r>
            <a:r>
              <a:rPr lang="en-US" altLang="zh-CN" b="0" i="0" u="none" dirty="0">
                <a:solidFill>
                  <a:srgbClr val="FF0000"/>
                </a:solidFill>
                <a:latin typeface="+mn-ea"/>
                <a:ea typeface="+mn-ea"/>
              </a:rPr>
              <a:t>NLP</a:t>
            </a:r>
            <a:r>
              <a:rPr lang="zh-CN" altLang="en-US" b="0" i="0" u="none" dirty="0">
                <a:solidFill>
                  <a:srgbClr val="FF0000"/>
                </a:solidFill>
                <a:latin typeface="+mn-ea"/>
                <a:ea typeface="+mn-ea"/>
              </a:rPr>
              <a:t>任务的。</a:t>
            </a:r>
            <a:endParaRPr lang="en-US" altLang="zh-CN" b="0" i="0" u="none" dirty="0">
              <a:solidFill>
                <a:srgbClr val="FF0000"/>
              </a:solidFill>
              <a:latin typeface="+mn-ea"/>
              <a:ea typeface="+mn-ea"/>
            </a:endParaRPr>
          </a:p>
          <a:p>
            <a:r>
              <a:rPr lang="zh-CN" altLang="en-US" b="0" i="0" u="none" dirty="0">
                <a:solidFill>
                  <a:srgbClr val="FF0000"/>
                </a:solidFill>
                <a:latin typeface="+mn-ea"/>
                <a:ea typeface="+mn-ea"/>
              </a:rPr>
              <a:t>很合理，比如大家说白雪就能想象到相关的画面从而有相关的关联。</a:t>
            </a:r>
          </a:p>
        </p:txBody>
      </p:sp>
    </p:spTree>
    <p:extLst>
      <p:ext uri="{BB962C8B-B14F-4D97-AF65-F5344CB8AC3E}">
        <p14:creationId xmlns:p14="http://schemas.microsoft.com/office/powerpoint/2010/main" val="359950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Joint</a:t>
            </a:r>
            <a:r>
              <a:rPr lang="zh-CN" altLang="en-US" dirty="0"/>
              <a:t>表征信息丰富，维度高，运算慢，设计简单。</a:t>
            </a:r>
            <a:endParaRPr lang="en-US" altLang="zh-CN" dirty="0"/>
          </a:p>
          <a:p>
            <a:r>
              <a:rPr lang="en-US" altLang="zh-CN" dirty="0"/>
              <a:t>Coordinated </a:t>
            </a:r>
            <a:r>
              <a:rPr lang="zh-CN" altLang="en-US" dirty="0"/>
              <a:t>设计困难，维度低，运算快。</a:t>
            </a:r>
          </a:p>
        </p:txBody>
      </p:sp>
    </p:spTree>
    <p:extLst>
      <p:ext uri="{BB962C8B-B14F-4D97-AF65-F5344CB8AC3E}">
        <p14:creationId xmlns:p14="http://schemas.microsoft.com/office/powerpoint/2010/main" val="2917624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dirty="0">
                <a:solidFill>
                  <a:srgbClr val="FF0000"/>
                </a:solidFill>
                <a:latin typeface="+mn-ea"/>
                <a:ea typeface="+mn-ea"/>
              </a:rPr>
              <a:t>同理，对语言的学习会加深对图像的认知。把</a:t>
            </a:r>
            <a:r>
              <a:rPr lang="en-US" altLang="zh-CN" b="0" i="0" u="none" dirty="0">
                <a:solidFill>
                  <a:srgbClr val="FF0000"/>
                </a:solidFill>
                <a:latin typeface="+mn-ea"/>
                <a:ea typeface="+mn-ea"/>
              </a:rPr>
              <a:t>texts</a:t>
            </a:r>
            <a:r>
              <a:rPr lang="zh-CN" altLang="en-US" b="0" i="0" u="none" dirty="0">
                <a:solidFill>
                  <a:srgbClr val="FF0000"/>
                </a:solidFill>
                <a:latin typeface="+mn-ea"/>
                <a:ea typeface="+mn-ea"/>
              </a:rPr>
              <a:t>部分删除了。</a:t>
            </a:r>
          </a:p>
        </p:txBody>
      </p:sp>
    </p:spTree>
    <p:extLst>
      <p:ext uri="{BB962C8B-B14F-4D97-AF65-F5344CB8AC3E}">
        <p14:creationId xmlns:p14="http://schemas.microsoft.com/office/powerpoint/2010/main" val="2694811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表征融合，</a:t>
            </a:r>
            <a:r>
              <a:rPr lang="zh-CN" altLang="zh-CN" sz="1200" dirty="0">
                <a:effectLst/>
                <a:ea typeface="等线" panose="02010600030101010101" pitchFamily="2" charset="-122"/>
                <a:cs typeface="Times New Roman" panose="02020603050405020304" pitchFamily="18" charset="0"/>
              </a:rPr>
              <a:t>向量潜空间升维</a:t>
            </a:r>
            <a:r>
              <a:rPr lang="zh-CN" altLang="en-US" sz="1200" dirty="0">
                <a:effectLst/>
                <a:ea typeface="等线" panose="02010600030101010101" pitchFamily="2" charset="-122"/>
                <a:cs typeface="Times New Roman" panose="02020603050405020304" pitchFamily="18" charset="0"/>
              </a:rPr>
              <a:t>。映射到一些平常不会到的空间内。</a:t>
            </a:r>
            <a:endParaRPr lang="en-US" altLang="zh-CN" sz="12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ea typeface="等线" panose="02010600030101010101" pitchFamily="2" charset="-122"/>
                <a:cs typeface="Times New Roman" panose="02020603050405020304" pitchFamily="18" charset="0"/>
              </a:rPr>
              <a:t>源数据特征，多模态数据集有偏重。有些问题没有对应的图片会显得莫名其妙，单模态可以降低这种“噪声”。</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训练步伐不一致，有</a:t>
            </a:r>
            <a:r>
              <a:rPr lang="en-US" altLang="zh-CN" sz="1200" dirty="0">
                <a:effectLst/>
                <a:ea typeface="等线" panose="02010600030101010101" pitchFamily="2" charset="-122"/>
                <a:cs typeface="Times New Roman" panose="02020603050405020304" pitchFamily="18" charset="0"/>
              </a:rPr>
              <a:t>2020</a:t>
            </a:r>
            <a:r>
              <a:rPr lang="zh-CN" altLang="en-US" sz="1200" dirty="0">
                <a:effectLst/>
                <a:ea typeface="等线" panose="02010600030101010101" pitchFamily="2" charset="-122"/>
                <a:cs typeface="Times New Roman" panose="02020603050405020304" pitchFamily="18" charset="0"/>
              </a:rPr>
              <a:t>年</a:t>
            </a:r>
            <a:r>
              <a:rPr lang="en-US" altLang="zh-CN" sz="1200" dirty="0">
                <a:effectLst/>
                <a:ea typeface="等线" panose="02010600030101010101" pitchFamily="2" charset="-122"/>
                <a:cs typeface="Times New Roman" panose="02020603050405020304" pitchFamily="18" charset="0"/>
              </a:rPr>
              <a:t>fb</a:t>
            </a:r>
            <a:r>
              <a:rPr lang="zh-CN" altLang="en-US" sz="1200" dirty="0">
                <a:effectLst/>
                <a:ea typeface="等线" panose="02010600030101010101" pitchFamily="2" charset="-122"/>
                <a:cs typeface="Times New Roman" panose="02020603050405020304" pitchFamily="18" charset="0"/>
              </a:rPr>
              <a:t>有论文讲，并提出了一种来解决这种过拟合问题。</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权重分配，线性放大之后对于很多函数是不匹配的。</a:t>
            </a:r>
            <a:endParaRPr lang="en-US" altLang="zh-CN" sz="1200" dirty="0">
              <a:effectLst/>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370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表征融合，</a:t>
            </a:r>
            <a:r>
              <a:rPr lang="zh-CN" altLang="zh-CN" sz="1800" dirty="0">
                <a:effectLst/>
                <a:ea typeface="等线" panose="02010600030101010101" pitchFamily="2" charset="-122"/>
                <a:cs typeface="Times New Roman" panose="02020603050405020304" pitchFamily="18" charset="0"/>
              </a:rPr>
              <a:t>向量潜空间升维</a:t>
            </a:r>
            <a:r>
              <a:rPr lang="zh-CN" altLang="en-US" sz="1800" dirty="0">
                <a:effectLst/>
                <a:ea typeface="等线" panose="02010600030101010101" pitchFamily="2" charset="-122"/>
                <a:cs typeface="Times New Roman" panose="02020603050405020304" pitchFamily="18" charset="0"/>
              </a:rPr>
              <a:t>。映射到一些平常不会到的空间内。</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源数据特征，多模态数据集有偏重。有些问题没有对应的图片会显得莫名其妙，单模态可以降低这种“噪声”。</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训练步伐不一致，有</a:t>
            </a:r>
            <a:r>
              <a:rPr lang="en-US" altLang="zh-CN" sz="1800" dirty="0">
                <a:effectLst/>
                <a:ea typeface="等线" panose="02010600030101010101" pitchFamily="2" charset="-122"/>
                <a:cs typeface="Times New Roman" panose="02020603050405020304" pitchFamily="18" charset="0"/>
              </a:rPr>
              <a:t>2020</a:t>
            </a:r>
            <a:r>
              <a:rPr lang="zh-CN" altLang="en-US" sz="1800" dirty="0">
                <a:effectLst/>
                <a:ea typeface="等线" panose="02010600030101010101" pitchFamily="2" charset="-122"/>
                <a:cs typeface="Times New Roman" panose="02020603050405020304" pitchFamily="18" charset="0"/>
              </a:rPr>
              <a:t>年</a:t>
            </a:r>
            <a:r>
              <a:rPr lang="en-US" altLang="zh-CN" sz="1800" dirty="0">
                <a:effectLst/>
                <a:ea typeface="等线" panose="02010600030101010101" pitchFamily="2" charset="-122"/>
                <a:cs typeface="Times New Roman" panose="02020603050405020304" pitchFamily="18" charset="0"/>
              </a:rPr>
              <a:t>fb</a:t>
            </a:r>
            <a:r>
              <a:rPr lang="zh-CN" altLang="en-US" sz="1800" dirty="0">
                <a:effectLst/>
                <a:ea typeface="等线" panose="02010600030101010101" pitchFamily="2" charset="-122"/>
                <a:cs typeface="Times New Roman" panose="02020603050405020304" pitchFamily="18" charset="0"/>
              </a:rPr>
              <a:t>有论文讲，并提出了一种来解决这种过拟合问题。</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权重分配，线性放大之后对于很多函数是不匹配的。</a:t>
            </a:r>
            <a:endParaRPr lang="en-US" altLang="zh-CN" sz="1800" dirty="0">
              <a:effectLst/>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4438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模版法</a:t>
            </a:r>
            <a:r>
              <a:rPr lang="en-US" altLang="zh-CN" dirty="0"/>
              <a:t>-</a:t>
            </a:r>
            <a:r>
              <a:rPr lang="zh-CN" altLang="en-US" dirty="0"/>
              <a:t>速度快，内容生产有限，不够泛化。</a:t>
            </a:r>
            <a:endParaRPr lang="en-US" altLang="zh-CN" dirty="0"/>
          </a:p>
          <a:p>
            <a:r>
              <a:rPr lang="zh-CN" altLang="en-US" dirty="0"/>
              <a:t>生成法</a:t>
            </a:r>
            <a:r>
              <a:rPr lang="en-US" altLang="zh-CN" dirty="0"/>
              <a:t>-</a:t>
            </a:r>
            <a:r>
              <a:rPr lang="zh-CN" altLang="en-US" dirty="0"/>
              <a:t>速度慢，内容生成丰富，泛化能力强。</a:t>
            </a:r>
            <a:endParaRPr lang="en-US" altLang="zh-CN" dirty="0"/>
          </a:p>
          <a:p>
            <a:r>
              <a:rPr lang="zh-CN" altLang="en-US" dirty="0"/>
              <a:t>写剧本，要画分镜，对画面要求很低。要求是空间管理，画面调度等。剧本翻译成分镜画面。</a:t>
            </a:r>
          </a:p>
        </p:txBody>
      </p:sp>
    </p:spTree>
    <p:extLst>
      <p:ext uri="{BB962C8B-B14F-4D97-AF65-F5344CB8AC3E}">
        <p14:creationId xmlns:p14="http://schemas.microsoft.com/office/powerpoint/2010/main" val="1478520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谷歌</a:t>
            </a:r>
            <a:r>
              <a:rPr lang="en-US" altLang="zh-CN" dirty="0"/>
              <a:t>screen2words</a:t>
            </a:r>
          </a:p>
          <a:p>
            <a:pPr algn="l"/>
            <a:r>
              <a:rPr lang="en-US" altLang="zh-CN" b="0" i="0" dirty="0">
                <a:solidFill>
                  <a:srgbClr val="121212"/>
                </a:solidFill>
                <a:effectLst/>
                <a:latin typeface="-apple-system"/>
              </a:rPr>
              <a:t>text2image</a:t>
            </a:r>
          </a:p>
        </p:txBody>
      </p:sp>
    </p:spTree>
    <p:extLst>
      <p:ext uri="{BB962C8B-B14F-4D97-AF65-F5344CB8AC3E}">
        <p14:creationId xmlns:p14="http://schemas.microsoft.com/office/powerpoint/2010/main" val="291604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齐问题是多模态学习中很重要的一个问题。我们经常都会遇上这个问题。对齐是指我们怎么把不同模态中相应的数据建立一个正确的映射关系。什么意思呢？比如我看电影，字幕是要和画面对齐，声音是和画面对齐。也会存在模态中交互的依赖问题。刚刚那个人。</a:t>
            </a:r>
          </a:p>
        </p:txBody>
      </p:sp>
    </p:spTree>
    <p:extLst>
      <p:ext uri="{BB962C8B-B14F-4D97-AF65-F5344CB8AC3E}">
        <p14:creationId xmlns:p14="http://schemas.microsoft.com/office/powerpoint/2010/main" val="228066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隐式对齐，对齐不是最终目标，所以可以不用追求对齐的损失函数最小化。</a:t>
            </a:r>
          </a:p>
        </p:txBody>
      </p:sp>
    </p:spTree>
    <p:extLst>
      <p:ext uri="{BB962C8B-B14F-4D97-AF65-F5344CB8AC3E}">
        <p14:creationId xmlns:p14="http://schemas.microsoft.com/office/powerpoint/2010/main" val="617760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因为数据的异构性和数据量的差异，经常数据不是一对一的，会出现图中这样不对称的情况。</a:t>
            </a:r>
          </a:p>
        </p:txBody>
      </p:sp>
    </p:spTree>
    <p:extLst>
      <p:ext uri="{BB962C8B-B14F-4D97-AF65-F5344CB8AC3E}">
        <p14:creationId xmlns:p14="http://schemas.microsoft.com/office/powerpoint/2010/main" val="302465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0BFE3-E035-4DB9-A3D2-B8F99D35F027}"/>
              </a:ext>
            </a:extLst>
          </p:cNvPr>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3BF0F1B1-16C1-47F5-83C1-E23FF7DB07E5}"/>
              </a:ext>
            </a:extLst>
          </p:cNvPr>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a:extLst>
              <a:ext uri="{FF2B5EF4-FFF2-40B4-BE49-F238E27FC236}">
                <a16:creationId xmlns:a16="http://schemas.microsoft.com/office/drawing/2014/main" id="{1D042017-EA01-0746-A58F-259DD19AD35E}"/>
              </a:ext>
            </a:extLst>
          </p:cNvPr>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p>
        </p:txBody>
      </p:sp>
      <p:sp>
        <p:nvSpPr>
          <p:cNvPr id="117" name="矩形 116">
            <a:extLst>
              <a:ext uri="{FF2B5EF4-FFF2-40B4-BE49-F238E27FC236}">
                <a16:creationId xmlns:a16="http://schemas.microsoft.com/office/drawing/2014/main" id="{B266384C-2791-0F43-9817-F81B103A739A}"/>
              </a:ext>
            </a:extLst>
          </p:cNvPr>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a:extLst>
              <a:ext uri="{FF2B5EF4-FFF2-40B4-BE49-F238E27FC236}">
                <a16:creationId xmlns:a16="http://schemas.microsoft.com/office/drawing/2014/main" id="{69F5AB5E-E261-2045-8422-B183CAFE639E}"/>
              </a:ext>
            </a:extLst>
          </p:cNvPr>
          <p:cNvSpPr txBox="1">
            <a:spLocks/>
          </p:cNvSpPr>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21" name="组合 120">
            <a:extLst>
              <a:ext uri="{FF2B5EF4-FFF2-40B4-BE49-F238E27FC236}">
                <a16:creationId xmlns:a16="http://schemas.microsoft.com/office/drawing/2014/main" id="{3E27D682-4017-AE4A-8F9B-A5D5D0AB26BB}"/>
              </a:ext>
            </a:extLst>
          </p:cNvPr>
          <p:cNvGrpSpPr/>
          <p:nvPr userDrawn="1"/>
        </p:nvGrpSpPr>
        <p:grpSpPr>
          <a:xfrm>
            <a:off x="817123" y="468793"/>
            <a:ext cx="1480571" cy="458860"/>
            <a:chOff x="2558030" y="228446"/>
            <a:chExt cx="6774643" cy="2099603"/>
          </a:xfrm>
        </p:grpSpPr>
        <p:grpSp>
          <p:nvGrpSpPr>
            <p:cNvPr id="122" name="íšḻîďê">
              <a:extLst>
                <a:ext uri="{FF2B5EF4-FFF2-40B4-BE49-F238E27FC236}">
                  <a16:creationId xmlns:a16="http://schemas.microsoft.com/office/drawing/2014/main" id="{F0947CF4-C383-CF43-9037-793FEDA5B6FC}"/>
                </a:ext>
              </a:extLst>
            </p:cNvPr>
            <p:cNvGrpSpPr/>
            <p:nvPr userDrawn="1"/>
          </p:nvGrpSpPr>
          <p:grpSpPr>
            <a:xfrm>
              <a:off x="2558030" y="228446"/>
              <a:ext cx="2085857" cy="2099603"/>
              <a:chOff x="3551238" y="3067050"/>
              <a:chExt cx="722313" cy="727075"/>
            </a:xfrm>
          </p:grpSpPr>
          <p:sp>
            <p:nvSpPr>
              <p:cNvPr id="152" name="ïş1íḍê">
                <a:extLst>
                  <a:ext uri="{FF2B5EF4-FFF2-40B4-BE49-F238E27FC236}">
                    <a16:creationId xmlns:a16="http://schemas.microsoft.com/office/drawing/2014/main" id="{13395F7A-4F18-9049-98E2-838027EA7D9F}"/>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šḻïḍè">
                <a:extLst>
                  <a:ext uri="{FF2B5EF4-FFF2-40B4-BE49-F238E27FC236}">
                    <a16:creationId xmlns:a16="http://schemas.microsoft.com/office/drawing/2014/main" id="{C5600BE4-5F9C-DF46-AF1A-F6240DAF6F1E}"/>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54" name="ïśľíḓé">
                <a:extLst>
                  <a:ext uri="{FF2B5EF4-FFF2-40B4-BE49-F238E27FC236}">
                    <a16:creationId xmlns:a16="http://schemas.microsoft.com/office/drawing/2014/main" id="{5905C3C4-C22A-1D48-BD0C-C09B8A95133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slíḍê">
                <a:extLst>
                  <a:ext uri="{FF2B5EF4-FFF2-40B4-BE49-F238E27FC236}">
                    <a16:creationId xmlns:a16="http://schemas.microsoft.com/office/drawing/2014/main" id="{11894E43-F321-EA4F-9E1A-3B0429F5248D}"/>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ṡļïdê">
                <a:extLst>
                  <a:ext uri="{FF2B5EF4-FFF2-40B4-BE49-F238E27FC236}">
                    <a16:creationId xmlns:a16="http://schemas.microsoft.com/office/drawing/2014/main" id="{B5373C45-DB24-8E45-8884-A07FF1607902}"/>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ş1ïďe">
                <a:extLst>
                  <a:ext uri="{FF2B5EF4-FFF2-40B4-BE49-F238E27FC236}">
                    <a16:creationId xmlns:a16="http://schemas.microsoft.com/office/drawing/2014/main" id="{C7C1FA42-7D7C-0E42-B3B2-EC6C32536F5E}"/>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ḷíḍé">
                <a:extLst>
                  <a:ext uri="{FF2B5EF4-FFF2-40B4-BE49-F238E27FC236}">
                    <a16:creationId xmlns:a16="http://schemas.microsoft.com/office/drawing/2014/main" id="{E40D421C-1866-894F-A203-3BD15F991CCC}"/>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ïśľíḍè">
                <a:extLst>
                  <a:ext uri="{FF2B5EF4-FFF2-40B4-BE49-F238E27FC236}">
                    <a16:creationId xmlns:a16="http://schemas.microsoft.com/office/drawing/2014/main" id="{A9BE17CB-8999-A94A-AC39-B1E191978BA5}"/>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í$ḻîḋè">
                <a:extLst>
                  <a:ext uri="{FF2B5EF4-FFF2-40B4-BE49-F238E27FC236}">
                    <a16:creationId xmlns:a16="http://schemas.microsoft.com/office/drawing/2014/main" id="{FC56259C-8962-034B-93F6-4D7AAC7466DD}"/>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iṣļíḋe">
                <a:extLst>
                  <a:ext uri="{FF2B5EF4-FFF2-40B4-BE49-F238E27FC236}">
                    <a16:creationId xmlns:a16="http://schemas.microsoft.com/office/drawing/2014/main" id="{D7D226E2-819B-F442-ADE3-AC62D412A581}"/>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iṩḷiḓé">
                <a:extLst>
                  <a:ext uri="{FF2B5EF4-FFF2-40B4-BE49-F238E27FC236}">
                    <a16:creationId xmlns:a16="http://schemas.microsoft.com/office/drawing/2014/main" id="{F04ABCC5-62A9-CA4E-ADD7-1F6A6FDB36B2}"/>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ľiḍè">
                <a:extLst>
                  <a:ext uri="{FF2B5EF4-FFF2-40B4-BE49-F238E27FC236}">
                    <a16:creationId xmlns:a16="http://schemas.microsoft.com/office/drawing/2014/main" id="{9AF3CAA2-8DD8-3D46-9091-E2DB26627FFE}"/>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ïṩḷîḍe">
                <a:extLst>
                  <a:ext uri="{FF2B5EF4-FFF2-40B4-BE49-F238E27FC236}">
                    <a16:creationId xmlns:a16="http://schemas.microsoft.com/office/drawing/2014/main" id="{55180C9A-01BF-AB45-8C71-81F4496F9C5B}"/>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íšḻiḑê">
                <a:extLst>
                  <a:ext uri="{FF2B5EF4-FFF2-40B4-BE49-F238E27FC236}">
                    <a16:creationId xmlns:a16="http://schemas.microsoft.com/office/drawing/2014/main" id="{3CA795E9-7734-3B4D-9847-A4A286F5DAD5}"/>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ṩļïďè">
                <a:extLst>
                  <a:ext uri="{FF2B5EF4-FFF2-40B4-BE49-F238E27FC236}">
                    <a16:creationId xmlns:a16="http://schemas.microsoft.com/office/drawing/2014/main" id="{9AF8921E-9661-494F-8226-53C11F997B23}"/>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îṥlïḋê">
                <a:extLst>
                  <a:ext uri="{FF2B5EF4-FFF2-40B4-BE49-F238E27FC236}">
                    <a16:creationId xmlns:a16="http://schemas.microsoft.com/office/drawing/2014/main" id="{CA0C9E01-81E4-0C4C-99A4-71F0588E1064}"/>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ṧľïdè">
                <a:extLst>
                  <a:ext uri="{FF2B5EF4-FFF2-40B4-BE49-F238E27FC236}">
                    <a16:creationId xmlns:a16="http://schemas.microsoft.com/office/drawing/2014/main" id="{D6972447-3BAF-334D-B517-06DA73F1188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iSḷîḓê">
                <a:extLst>
                  <a:ext uri="{FF2B5EF4-FFF2-40B4-BE49-F238E27FC236}">
                    <a16:creationId xmlns:a16="http://schemas.microsoft.com/office/drawing/2014/main" id="{EC6058A9-7480-6D4F-805E-477D80DB64C0}"/>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îślíďè">
                <a:extLst>
                  <a:ext uri="{FF2B5EF4-FFF2-40B4-BE49-F238E27FC236}">
                    <a16:creationId xmlns:a16="http://schemas.microsoft.com/office/drawing/2014/main" id="{810027C1-A7B7-2B49-B1D4-F43A2FC35936}"/>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iSḻïḍè">
                <a:extLst>
                  <a:ext uri="{FF2B5EF4-FFF2-40B4-BE49-F238E27FC236}">
                    <a16:creationId xmlns:a16="http://schemas.microsoft.com/office/drawing/2014/main" id="{6D287F1B-7E5F-DB40-A7BD-2BC913C83521}"/>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ïṡliḑê">
                <a:extLst>
                  <a:ext uri="{FF2B5EF4-FFF2-40B4-BE49-F238E27FC236}">
                    <a16:creationId xmlns:a16="http://schemas.microsoft.com/office/drawing/2014/main" id="{744C17B0-ECE1-9F4E-B7B4-C50469F78626}"/>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slïďé">
                <a:extLst>
                  <a:ext uri="{FF2B5EF4-FFF2-40B4-BE49-F238E27FC236}">
                    <a16:creationId xmlns:a16="http://schemas.microsoft.com/office/drawing/2014/main" id="{FDE23F54-7FFD-184F-AC6C-D8BFA645F974}"/>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îṥḷîdé">
                <a:extLst>
                  <a:ext uri="{FF2B5EF4-FFF2-40B4-BE49-F238E27FC236}">
                    <a16:creationId xmlns:a16="http://schemas.microsoft.com/office/drawing/2014/main" id="{FF762995-1135-5B41-887B-2AAE34F9C1B0}"/>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sḷîḋé">
                <a:extLst>
                  <a:ext uri="{FF2B5EF4-FFF2-40B4-BE49-F238E27FC236}">
                    <a16:creationId xmlns:a16="http://schemas.microsoft.com/office/drawing/2014/main" id="{EC9A057B-4131-3D4C-8362-FA9D874AE0D5}"/>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ḷïḑè">
                <a:extLst>
                  <a:ext uri="{FF2B5EF4-FFF2-40B4-BE49-F238E27FC236}">
                    <a16:creationId xmlns:a16="http://schemas.microsoft.com/office/drawing/2014/main" id="{CFF6C213-B2EE-F54C-B00D-DED3A14E5B15}"/>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iṧľiďé">
                <a:extLst>
                  <a:ext uri="{FF2B5EF4-FFF2-40B4-BE49-F238E27FC236}">
                    <a16:creationId xmlns:a16="http://schemas.microsoft.com/office/drawing/2014/main" id="{ECE40E4A-086B-0A4B-9495-C0941C5D2F7E}"/>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šľïḍé">
                <a:extLst>
                  <a:ext uri="{FF2B5EF4-FFF2-40B4-BE49-F238E27FC236}">
                    <a16:creationId xmlns:a16="http://schemas.microsoft.com/office/drawing/2014/main" id="{76C229E1-8BA1-BA42-BCFE-498CD8E2849D}"/>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9" name="îŝlîḑè">
                <a:extLst>
                  <a:ext uri="{FF2B5EF4-FFF2-40B4-BE49-F238E27FC236}">
                    <a16:creationId xmlns:a16="http://schemas.microsoft.com/office/drawing/2014/main" id="{C3422A30-9811-4443-9451-78B467160DB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ṩḻíḓe">
                <a:extLst>
                  <a:ext uri="{FF2B5EF4-FFF2-40B4-BE49-F238E27FC236}">
                    <a16:creationId xmlns:a16="http://schemas.microsoft.com/office/drawing/2014/main" id="{3A8D697A-F180-BA4C-982C-549C1BCCBA1F}"/>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1îdè">
                <a:extLst>
                  <a:ext uri="{FF2B5EF4-FFF2-40B4-BE49-F238E27FC236}">
                    <a16:creationId xmlns:a16="http://schemas.microsoft.com/office/drawing/2014/main" id="{C02C9F9C-C4FF-3C4C-B58B-27D29DE1678A}"/>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ľïḓe">
                <a:extLst>
                  <a:ext uri="{FF2B5EF4-FFF2-40B4-BE49-F238E27FC236}">
                    <a16:creationId xmlns:a16="http://schemas.microsoft.com/office/drawing/2014/main" id="{CD53EE41-A9BE-A843-A435-979E4EE3FA5C}"/>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3" name="iṣļïḑè">
                <a:extLst>
                  <a:ext uri="{FF2B5EF4-FFF2-40B4-BE49-F238E27FC236}">
                    <a16:creationId xmlns:a16="http://schemas.microsoft.com/office/drawing/2014/main" id="{3D130AA7-5C25-8349-8A91-83D9614B30C4}"/>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4" name="iṡḷidé">
                <a:extLst>
                  <a:ext uri="{FF2B5EF4-FFF2-40B4-BE49-F238E27FC236}">
                    <a16:creationId xmlns:a16="http://schemas.microsoft.com/office/drawing/2014/main" id="{1D306F47-7748-A140-819E-7F67F5DD5007}"/>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5" name="íṡḷíḋe">
                <a:extLst>
                  <a:ext uri="{FF2B5EF4-FFF2-40B4-BE49-F238E27FC236}">
                    <a16:creationId xmlns:a16="http://schemas.microsoft.com/office/drawing/2014/main" id="{AA654808-32EC-2B4D-B37E-C1EF34040DEA}"/>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ŝ1iḑê">
                <a:extLst>
                  <a:ext uri="{FF2B5EF4-FFF2-40B4-BE49-F238E27FC236}">
                    <a16:creationId xmlns:a16="http://schemas.microsoft.com/office/drawing/2014/main" id="{81EC6067-69CE-9D44-9A9E-C32BDBCFADF8}"/>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ṩḷiḑe">
                <a:extLst>
                  <a:ext uri="{FF2B5EF4-FFF2-40B4-BE49-F238E27FC236}">
                    <a16:creationId xmlns:a16="http://schemas.microsoft.com/office/drawing/2014/main" id="{F8DAB94C-8617-9640-869D-044A529F7C9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ḻiḑê">
                <a:extLst>
                  <a:ext uri="{FF2B5EF4-FFF2-40B4-BE49-F238E27FC236}">
                    <a16:creationId xmlns:a16="http://schemas.microsoft.com/office/drawing/2014/main" id="{63DA88EE-C4A6-2E47-A78B-D4BDC57DDC26}"/>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ïṣḻîḋè">
                <a:extLst>
                  <a:ext uri="{FF2B5EF4-FFF2-40B4-BE49-F238E27FC236}">
                    <a16:creationId xmlns:a16="http://schemas.microsoft.com/office/drawing/2014/main" id="{3E9356F2-0090-344E-AD3B-3E51B4AB738C}"/>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ṡ1îḍé">
                <a:extLst>
                  <a:ext uri="{FF2B5EF4-FFF2-40B4-BE49-F238E27FC236}">
                    <a16:creationId xmlns:a16="http://schemas.microsoft.com/office/drawing/2014/main" id="{09E76D14-E4E9-D041-A387-BC3A9B953430}"/>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îš1íḑe">
                <a:extLst>
                  <a:ext uri="{FF2B5EF4-FFF2-40B4-BE49-F238E27FC236}">
                    <a16:creationId xmlns:a16="http://schemas.microsoft.com/office/drawing/2014/main" id="{65C32A33-F85D-8648-8740-3B3512453255}"/>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š1ïḍe">
                <a:extLst>
                  <a:ext uri="{FF2B5EF4-FFF2-40B4-BE49-F238E27FC236}">
                    <a16:creationId xmlns:a16="http://schemas.microsoft.com/office/drawing/2014/main" id="{699CAFB0-41EB-164E-9DB9-D093F6BF30D0}"/>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îSḻîde">
                <a:extLst>
                  <a:ext uri="{FF2B5EF4-FFF2-40B4-BE49-F238E27FC236}">
                    <a16:creationId xmlns:a16="http://schemas.microsoft.com/office/drawing/2014/main" id="{02196DA9-84A2-2849-AD8C-D2EB81DEF6C6}"/>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î$ḻîḑé">
                <a:extLst>
                  <a:ext uri="{FF2B5EF4-FFF2-40B4-BE49-F238E27FC236}">
                    <a16:creationId xmlns:a16="http://schemas.microsoft.com/office/drawing/2014/main" id="{2061294A-8407-FE47-A00F-236E25C04E8F}"/>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ŝļïḓe">
                <a:extLst>
                  <a:ext uri="{FF2B5EF4-FFF2-40B4-BE49-F238E27FC236}">
                    <a16:creationId xmlns:a16="http://schemas.microsoft.com/office/drawing/2014/main" id="{127CEA04-EC66-7049-8B16-499592F94EC6}"/>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S1iḍé">
                <a:extLst>
                  <a:ext uri="{FF2B5EF4-FFF2-40B4-BE49-F238E27FC236}">
                    <a16:creationId xmlns:a16="http://schemas.microsoft.com/office/drawing/2014/main" id="{736DBE5D-DF59-E84F-9A28-DA7BFA792A24}"/>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šlïdé">
                <a:extLst>
                  <a:ext uri="{FF2B5EF4-FFF2-40B4-BE49-F238E27FC236}">
                    <a16:creationId xmlns:a16="http://schemas.microsoft.com/office/drawing/2014/main" id="{D6298FDA-A656-1C49-B40B-17029E77EEA7}"/>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ïSlïde">
                <a:extLst>
                  <a:ext uri="{FF2B5EF4-FFF2-40B4-BE49-F238E27FC236}">
                    <a16:creationId xmlns:a16="http://schemas.microsoft.com/office/drawing/2014/main" id="{02B36DF3-54AD-594E-A345-07755A1630ED}"/>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şľïďe">
                <a:extLst>
                  <a:ext uri="{FF2B5EF4-FFF2-40B4-BE49-F238E27FC236}">
                    <a16:creationId xmlns:a16="http://schemas.microsoft.com/office/drawing/2014/main" id="{F3A683D4-F0E0-E344-B4D6-19FE128D200C}"/>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ïşľíďê">
                <a:extLst>
                  <a:ext uri="{FF2B5EF4-FFF2-40B4-BE49-F238E27FC236}">
                    <a16:creationId xmlns:a16="http://schemas.microsoft.com/office/drawing/2014/main" id="{D62AD723-C7AE-1442-BE81-7A38933322E2}"/>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íś1ïdè">
                <a:extLst>
                  <a:ext uri="{FF2B5EF4-FFF2-40B4-BE49-F238E27FC236}">
                    <a16:creationId xmlns:a16="http://schemas.microsoft.com/office/drawing/2014/main" id="{F92FD58F-257D-6547-B6DD-479FD3891E0E}"/>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iṩḷiḍe">
                <a:extLst>
                  <a:ext uri="{FF2B5EF4-FFF2-40B4-BE49-F238E27FC236}">
                    <a16:creationId xmlns:a16="http://schemas.microsoft.com/office/drawing/2014/main" id="{ED5DB668-15BB-0741-B0F5-CD14D9CBA096}"/>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ŝ1iďè">
                <a:extLst>
                  <a:ext uri="{FF2B5EF4-FFF2-40B4-BE49-F238E27FC236}">
                    <a16:creationId xmlns:a16="http://schemas.microsoft.com/office/drawing/2014/main" id="{026ED369-0488-A142-A6B6-BB4A6BBAB7E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ṩļíḋê">
                <a:extLst>
                  <a:ext uri="{FF2B5EF4-FFF2-40B4-BE49-F238E27FC236}">
                    <a16:creationId xmlns:a16="http://schemas.microsoft.com/office/drawing/2014/main" id="{A7EB12A6-134D-974F-A372-3AE20AE51FE0}"/>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ïṧ1ïdè">
                <a:extLst>
                  <a:ext uri="{FF2B5EF4-FFF2-40B4-BE49-F238E27FC236}">
                    <a16:creationId xmlns:a16="http://schemas.microsoft.com/office/drawing/2014/main" id="{6C92D43E-5C2F-F241-8DB4-3DDE58D0539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íŝḻîḍé">
                <a:extLst>
                  <a:ext uri="{FF2B5EF4-FFF2-40B4-BE49-F238E27FC236}">
                    <a16:creationId xmlns:a16="http://schemas.microsoft.com/office/drawing/2014/main" id="{7BE9A0D4-4C35-084D-B6E8-C8B2D17D7AC0}"/>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şḻïḓé">
                <a:extLst>
                  <a:ext uri="{FF2B5EF4-FFF2-40B4-BE49-F238E27FC236}">
                    <a16:creationId xmlns:a16="http://schemas.microsoft.com/office/drawing/2014/main" id="{57A033DA-64D7-8D49-8C49-07C5E0EEC481}"/>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śļíďè">
                <a:extLst>
                  <a:ext uri="{FF2B5EF4-FFF2-40B4-BE49-F238E27FC236}">
                    <a16:creationId xmlns:a16="http://schemas.microsoft.com/office/drawing/2014/main" id="{655CDBFD-0737-F54F-AA83-C9B7DA6BA69B}"/>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1ïdé">
                <a:extLst>
                  <a:ext uri="{FF2B5EF4-FFF2-40B4-BE49-F238E27FC236}">
                    <a16:creationId xmlns:a16="http://schemas.microsoft.com/office/drawing/2014/main" id="{680F5344-89B7-ED4C-9F79-5786F7062293}"/>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s1ídè">
                <a:extLst>
                  <a:ext uri="{FF2B5EF4-FFF2-40B4-BE49-F238E27FC236}">
                    <a16:creationId xmlns:a16="http://schemas.microsoft.com/office/drawing/2014/main" id="{EC314BE3-B5A0-0943-8B80-3A6A444CE9AA}"/>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slíďê">
                <a:extLst>
                  <a:ext uri="{FF2B5EF4-FFF2-40B4-BE49-F238E27FC236}">
                    <a16:creationId xmlns:a16="http://schemas.microsoft.com/office/drawing/2014/main" id="{1B1C2BFD-B816-F448-BE1A-BF6E52969AA8}"/>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ṩlíḑê">
                <a:extLst>
                  <a:ext uri="{FF2B5EF4-FFF2-40B4-BE49-F238E27FC236}">
                    <a16:creationId xmlns:a16="http://schemas.microsoft.com/office/drawing/2014/main" id="{133B9814-BD05-D84F-923D-E64B0E78C5BF}"/>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ṥḷïďê">
                <a:extLst>
                  <a:ext uri="{FF2B5EF4-FFF2-40B4-BE49-F238E27FC236}">
                    <a16:creationId xmlns:a16="http://schemas.microsoft.com/office/drawing/2014/main" id="{26DFB878-8888-384E-8E5E-EB160C135EF0}"/>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ṥḻïďè">
                <a:extLst>
                  <a:ext uri="{FF2B5EF4-FFF2-40B4-BE49-F238E27FC236}">
                    <a16:creationId xmlns:a16="http://schemas.microsoft.com/office/drawing/2014/main" id="{7FAD92CC-5B75-9048-A3A8-4996C074E6C2}"/>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íṡḷíḍè">
                <a:extLst>
                  <a:ext uri="{FF2B5EF4-FFF2-40B4-BE49-F238E27FC236}">
                    <a16:creationId xmlns:a16="http://schemas.microsoft.com/office/drawing/2014/main" id="{3409A734-433A-1B44-AF5C-7A5972ECBE3A}"/>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î$ḷîḑé">
                <a:extLst>
                  <a:ext uri="{FF2B5EF4-FFF2-40B4-BE49-F238E27FC236}">
                    <a16:creationId xmlns:a16="http://schemas.microsoft.com/office/drawing/2014/main" id="{8EB2B91A-EDFF-B74B-B330-8D3A21D8A0AB}"/>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í$ľîdè">
                <a:extLst>
                  <a:ext uri="{FF2B5EF4-FFF2-40B4-BE49-F238E27FC236}">
                    <a16:creationId xmlns:a16="http://schemas.microsoft.com/office/drawing/2014/main" id="{B7FE82D4-ADD2-D14B-A7C4-AE33E708C780}"/>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ṥ1iḍè">
                <a:extLst>
                  <a:ext uri="{FF2B5EF4-FFF2-40B4-BE49-F238E27FC236}">
                    <a16:creationId xmlns:a16="http://schemas.microsoft.com/office/drawing/2014/main" id="{7503BFB6-218B-DE46-A4A0-6577DE97DD66}"/>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slidé">
                <a:extLst>
                  <a:ext uri="{FF2B5EF4-FFF2-40B4-BE49-F238E27FC236}">
                    <a16:creationId xmlns:a16="http://schemas.microsoft.com/office/drawing/2014/main" id="{FFE6E1CB-CA8A-4D4A-9870-68C4264C4D89}"/>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ṡlïďè">
                <a:extLst>
                  <a:ext uri="{FF2B5EF4-FFF2-40B4-BE49-F238E27FC236}">
                    <a16:creationId xmlns:a16="http://schemas.microsoft.com/office/drawing/2014/main" id="{295893E3-9932-5E4B-8B3F-A63C8A7815E9}"/>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ṧ1ïḓè">
                <a:extLst>
                  <a:ext uri="{FF2B5EF4-FFF2-40B4-BE49-F238E27FC236}">
                    <a16:creationId xmlns:a16="http://schemas.microsoft.com/office/drawing/2014/main" id="{2A64CA48-5784-AD4F-85EE-43A808D11F8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íşḷïḑe">
              <a:extLst>
                <a:ext uri="{FF2B5EF4-FFF2-40B4-BE49-F238E27FC236}">
                  <a16:creationId xmlns:a16="http://schemas.microsoft.com/office/drawing/2014/main" id="{FFC4030E-B8C8-E247-A984-DDE3D01CB791}"/>
                </a:ext>
              </a:extLst>
            </p:cNvPr>
            <p:cNvGrpSpPr/>
            <p:nvPr userDrawn="1"/>
          </p:nvGrpSpPr>
          <p:grpSpPr>
            <a:xfrm>
              <a:off x="4894762" y="471192"/>
              <a:ext cx="4437911" cy="1614111"/>
              <a:chOff x="4412452" y="3106738"/>
              <a:chExt cx="2312689" cy="841148"/>
            </a:xfrm>
          </p:grpSpPr>
          <p:grpSp>
            <p:nvGrpSpPr>
              <p:cNvPr id="124" name="îṥľíḑé">
                <a:extLst>
                  <a:ext uri="{FF2B5EF4-FFF2-40B4-BE49-F238E27FC236}">
                    <a16:creationId xmlns:a16="http://schemas.microsoft.com/office/drawing/2014/main" id="{4791F207-EF6E-244C-9EED-628D6E03DE11}"/>
                  </a:ext>
                </a:extLst>
              </p:cNvPr>
              <p:cNvGrpSpPr/>
              <p:nvPr/>
            </p:nvGrpSpPr>
            <p:grpSpPr>
              <a:xfrm>
                <a:off x="4422776" y="3106738"/>
                <a:ext cx="2293937" cy="617538"/>
                <a:chOff x="4422776" y="3106738"/>
                <a:chExt cx="2293937" cy="617538"/>
              </a:xfrm>
            </p:grpSpPr>
            <p:sp>
              <p:nvSpPr>
                <p:cNvPr id="141" name="išḻiḑé">
                  <a:extLst>
                    <a:ext uri="{FF2B5EF4-FFF2-40B4-BE49-F238E27FC236}">
                      <a16:creationId xmlns:a16="http://schemas.microsoft.com/office/drawing/2014/main" id="{71280E3B-334C-9544-8BBC-EB5046C62A01}"/>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ṥľíďè">
                  <a:extLst>
                    <a:ext uri="{FF2B5EF4-FFF2-40B4-BE49-F238E27FC236}">
                      <a16:creationId xmlns:a16="http://schemas.microsoft.com/office/drawing/2014/main" id="{5DE51850-73D8-7040-8D55-93CE595FA40B}"/>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ś1iḑe">
                  <a:extLst>
                    <a:ext uri="{FF2B5EF4-FFF2-40B4-BE49-F238E27FC236}">
                      <a16:creationId xmlns:a16="http://schemas.microsoft.com/office/drawing/2014/main" id="{E173D89D-8A0A-D147-825A-3C9F211274CA}"/>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ṩ1iḋè">
                  <a:extLst>
                    <a:ext uri="{FF2B5EF4-FFF2-40B4-BE49-F238E27FC236}">
                      <a16:creationId xmlns:a16="http://schemas.microsoft.com/office/drawing/2014/main" id="{F268A2C2-03D5-0146-BE27-519DFC04E1A3}"/>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ṩlïḓè">
                  <a:extLst>
                    <a:ext uri="{FF2B5EF4-FFF2-40B4-BE49-F238E27FC236}">
                      <a16:creationId xmlns:a16="http://schemas.microsoft.com/office/drawing/2014/main" id="{C059922B-8DBA-3C4A-BD0B-3DC0B59AA686}"/>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ḷïďè">
                  <a:extLst>
                    <a:ext uri="{FF2B5EF4-FFF2-40B4-BE49-F238E27FC236}">
                      <a16:creationId xmlns:a16="http://schemas.microsoft.com/office/drawing/2014/main" id="{52969AA8-FC8B-ED48-BE06-D444A16AFB7C}"/>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ṧļîḓé">
                  <a:extLst>
                    <a:ext uri="{FF2B5EF4-FFF2-40B4-BE49-F238E27FC236}">
                      <a16:creationId xmlns:a16="http://schemas.microsoft.com/office/drawing/2014/main" id="{4AA9E3C6-8050-B346-BC21-DF087B757E7D}"/>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Sļïḑé">
                  <a:extLst>
                    <a:ext uri="{FF2B5EF4-FFF2-40B4-BE49-F238E27FC236}">
                      <a16:creationId xmlns:a16="http://schemas.microsoft.com/office/drawing/2014/main" id="{82B96909-0408-B241-8E78-004C245EFD4A}"/>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šlïďè">
                  <a:extLst>
                    <a:ext uri="{FF2B5EF4-FFF2-40B4-BE49-F238E27FC236}">
                      <a16:creationId xmlns:a16="http://schemas.microsoft.com/office/drawing/2014/main" id="{8CF3E63A-1C0D-C942-8C4A-FDBC6D18D93B}"/>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işḷîḑe">
                  <a:extLst>
                    <a:ext uri="{FF2B5EF4-FFF2-40B4-BE49-F238E27FC236}">
                      <a16:creationId xmlns:a16="http://schemas.microsoft.com/office/drawing/2014/main" id="{9DA22AF7-FC30-454C-B132-CFD4DCA20352}"/>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ṥḻiďê">
                  <a:extLst>
                    <a:ext uri="{FF2B5EF4-FFF2-40B4-BE49-F238E27FC236}">
                      <a16:creationId xmlns:a16="http://schemas.microsoft.com/office/drawing/2014/main" id="{1A04C954-0520-EA48-8F6B-14C388D681E9}"/>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5" name="ïšľîḍê">
                <a:extLst>
                  <a:ext uri="{FF2B5EF4-FFF2-40B4-BE49-F238E27FC236}">
                    <a16:creationId xmlns:a16="http://schemas.microsoft.com/office/drawing/2014/main" id="{037B3210-F044-784A-B722-B0A30F2DF0E7}"/>
                  </a:ext>
                </a:extLst>
              </p:cNvPr>
              <p:cNvGrpSpPr/>
              <p:nvPr/>
            </p:nvGrpSpPr>
            <p:grpSpPr>
              <a:xfrm>
                <a:off x="4412452" y="3781425"/>
                <a:ext cx="2312689" cy="166461"/>
                <a:chOff x="6986588" y="3521075"/>
                <a:chExt cx="1654176" cy="119063"/>
              </a:xfrm>
            </p:grpSpPr>
            <p:sp>
              <p:nvSpPr>
                <p:cNvPr id="126" name="îṩľîḑê">
                  <a:extLst>
                    <a:ext uri="{FF2B5EF4-FFF2-40B4-BE49-F238E27FC236}">
                      <a16:creationId xmlns:a16="http://schemas.microsoft.com/office/drawing/2014/main" id="{B62B81E7-A5D3-5343-8421-C09937D3A5F5}"/>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ṩḷîde">
                  <a:extLst>
                    <a:ext uri="{FF2B5EF4-FFF2-40B4-BE49-F238E27FC236}">
                      <a16:creationId xmlns:a16="http://schemas.microsoft.com/office/drawing/2014/main" id="{7CC67F19-C36D-6848-ACD9-3D21B5BC54DA}"/>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ṣḻîḑê">
                  <a:extLst>
                    <a:ext uri="{FF2B5EF4-FFF2-40B4-BE49-F238E27FC236}">
                      <a16:creationId xmlns:a16="http://schemas.microsoft.com/office/drawing/2014/main" id="{6C0440AC-7023-F443-A046-7A0921AF2F8B}"/>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ṥlíḑê">
                  <a:extLst>
                    <a:ext uri="{FF2B5EF4-FFF2-40B4-BE49-F238E27FC236}">
                      <a16:creationId xmlns:a16="http://schemas.microsoft.com/office/drawing/2014/main" id="{E6EDBD9C-B826-6546-96A8-A8E5ABF88453}"/>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ş1íḋe">
                  <a:extLst>
                    <a:ext uri="{FF2B5EF4-FFF2-40B4-BE49-F238E27FC236}">
                      <a16:creationId xmlns:a16="http://schemas.microsoft.com/office/drawing/2014/main" id="{8CE176B1-EF06-CF49-9752-7C4A36C77236}"/>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ş1ïḋe">
                  <a:extLst>
                    <a:ext uri="{FF2B5EF4-FFF2-40B4-BE49-F238E27FC236}">
                      <a16:creationId xmlns:a16="http://schemas.microsoft.com/office/drawing/2014/main" id="{2ED36C1A-18ED-A34D-B51F-ACB55B40D2D7}"/>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šlídè">
                  <a:extLst>
                    <a:ext uri="{FF2B5EF4-FFF2-40B4-BE49-F238E27FC236}">
                      <a16:creationId xmlns:a16="http://schemas.microsoft.com/office/drawing/2014/main" id="{05D5D485-CF10-DE46-B72B-F5F85D69B6BF}"/>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ṣḻîďe">
                  <a:extLst>
                    <a:ext uri="{FF2B5EF4-FFF2-40B4-BE49-F238E27FC236}">
                      <a16:creationId xmlns:a16="http://schemas.microsoft.com/office/drawing/2014/main" id="{A6BF9DCA-0496-1246-AAFB-C2029EE5317A}"/>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ŝḻiḋè">
                  <a:extLst>
                    <a:ext uri="{FF2B5EF4-FFF2-40B4-BE49-F238E27FC236}">
                      <a16:creationId xmlns:a16="http://schemas.microsoft.com/office/drawing/2014/main" id="{BE52BC29-2C53-254E-B634-57300CC66001}"/>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ḷíďé">
                  <a:extLst>
                    <a:ext uri="{FF2B5EF4-FFF2-40B4-BE49-F238E27FC236}">
                      <a16:creationId xmlns:a16="http://schemas.microsoft.com/office/drawing/2014/main" id="{64769DED-BC99-8044-803A-135ADDEF717F}"/>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ṡlîďe">
                  <a:extLst>
                    <a:ext uri="{FF2B5EF4-FFF2-40B4-BE49-F238E27FC236}">
                      <a16:creationId xmlns:a16="http://schemas.microsoft.com/office/drawing/2014/main" id="{E0B663C1-5E03-5A41-A118-753F19AC5223}"/>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şľîḍé">
                  <a:extLst>
                    <a:ext uri="{FF2B5EF4-FFF2-40B4-BE49-F238E27FC236}">
                      <a16:creationId xmlns:a16="http://schemas.microsoft.com/office/drawing/2014/main" id="{93207B28-F8B2-F046-920A-66825EFC587C}"/>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ṩľîďe">
                  <a:extLst>
                    <a:ext uri="{FF2B5EF4-FFF2-40B4-BE49-F238E27FC236}">
                      <a16:creationId xmlns:a16="http://schemas.microsoft.com/office/drawing/2014/main" id="{35E3E79F-DB13-7A45-AC29-9C16ECB3EFC0}"/>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S1idè">
                  <a:extLst>
                    <a:ext uri="{FF2B5EF4-FFF2-40B4-BE49-F238E27FC236}">
                      <a16:creationId xmlns:a16="http://schemas.microsoft.com/office/drawing/2014/main" id="{F20D2947-526D-5446-B8A1-65EECA5C33C9}"/>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ṣḷîḋe">
                  <a:extLst>
                    <a:ext uri="{FF2B5EF4-FFF2-40B4-BE49-F238E27FC236}">
                      <a16:creationId xmlns:a16="http://schemas.microsoft.com/office/drawing/2014/main" id="{AC9276F1-8C2D-D241-9208-AD3972DB81CF}"/>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sp>
        <p:nvSpPr>
          <p:cNvPr id="116" name="图片占位符 115">
            <a:extLst>
              <a:ext uri="{FF2B5EF4-FFF2-40B4-BE49-F238E27FC236}">
                <a16:creationId xmlns:a16="http://schemas.microsoft.com/office/drawing/2014/main" id="{D2CC4584-6629-8047-B3CE-0C9B73D86919}"/>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a:extLst>
              <a:ext uri="{FF2B5EF4-FFF2-40B4-BE49-F238E27FC236}">
                <a16:creationId xmlns:a16="http://schemas.microsoft.com/office/drawing/2014/main" id="{871B02A7-EF6F-134C-B920-6B76573B7D8C}"/>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319297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ECF749B9-F8D9-1C4A-8D96-0773E692B9D0}"/>
              </a:ext>
            </a:extLst>
          </p:cNvPr>
          <p:cNvGrpSpPr/>
          <p:nvPr userDrawn="1"/>
        </p:nvGrpSpPr>
        <p:grpSpPr>
          <a:xfrm>
            <a:off x="6095853" y="1316255"/>
            <a:ext cx="5292872" cy="2471738"/>
            <a:chOff x="6095853" y="1170205"/>
            <a:chExt cx="5292872" cy="2471738"/>
          </a:xfrm>
        </p:grpSpPr>
        <p:sp>
          <p:nvSpPr>
            <p:cNvPr id="119" name="矩形 118">
              <a:extLst>
                <a:ext uri="{FF2B5EF4-FFF2-40B4-BE49-F238E27FC236}">
                  <a16:creationId xmlns:a16="http://schemas.microsoft.com/office/drawing/2014/main" id="{3A0B30CA-B0A2-2D42-A3DC-7F3D5D0CAE9E}"/>
                </a:ext>
              </a:extLst>
            </p:cNvPr>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a:extLst>
                <a:ext uri="{FF2B5EF4-FFF2-40B4-BE49-F238E27FC236}">
                  <a16:creationId xmlns:a16="http://schemas.microsoft.com/office/drawing/2014/main" id="{8D36C105-2D1B-384C-86AB-EC4225061A72}"/>
                </a:ext>
              </a:extLst>
            </p:cNvPr>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a:extLst>
                <a:ext uri="{FF2B5EF4-FFF2-40B4-BE49-F238E27FC236}">
                  <a16:creationId xmlns:a16="http://schemas.microsoft.com/office/drawing/2014/main" id="{F637EFA4-7B7A-3745-A910-647430A2E8D5}"/>
                </a:ext>
              </a:extLst>
            </p:cNvPr>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a:extLst>
                <a:ext uri="{FF2B5EF4-FFF2-40B4-BE49-F238E27FC236}">
                  <a16:creationId xmlns:a16="http://schemas.microsoft.com/office/drawing/2014/main" id="{2342750C-BAD4-ED4F-9442-478A623CD595}"/>
                </a:ext>
              </a:extLst>
            </p:cNvPr>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a:extLst>
                <a:ext uri="{FF2B5EF4-FFF2-40B4-BE49-F238E27FC236}">
                  <a16:creationId xmlns:a16="http://schemas.microsoft.com/office/drawing/2014/main" id="{66D78101-28A7-4740-8478-A0E0327BDA65}"/>
                </a:ext>
              </a:extLst>
            </p:cNvPr>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a:extLst>
              <a:ext uri="{FF2B5EF4-FFF2-40B4-BE49-F238E27FC236}">
                <a16:creationId xmlns:a16="http://schemas.microsoft.com/office/drawing/2014/main" id="{DDCDEF17-5111-D14F-A3E8-E9BC5D545CA5}"/>
              </a:ext>
            </a:extLst>
          </p:cNvPr>
          <p:cNvGrpSpPr/>
          <p:nvPr userDrawn="1"/>
        </p:nvGrpSpPr>
        <p:grpSpPr>
          <a:xfrm>
            <a:off x="803128" y="3786298"/>
            <a:ext cx="5292872" cy="2473432"/>
            <a:chOff x="803128" y="3640248"/>
            <a:chExt cx="5292872" cy="2473432"/>
          </a:xfrm>
        </p:grpSpPr>
        <p:sp>
          <p:nvSpPr>
            <p:cNvPr id="125" name="矩形 124">
              <a:extLst>
                <a:ext uri="{FF2B5EF4-FFF2-40B4-BE49-F238E27FC236}">
                  <a16:creationId xmlns:a16="http://schemas.microsoft.com/office/drawing/2014/main" id="{DC002ABA-29BF-874F-8C83-53E7BADE7F21}"/>
                </a:ext>
              </a:extLst>
            </p:cNvPr>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a:extLst>
                <a:ext uri="{FF2B5EF4-FFF2-40B4-BE49-F238E27FC236}">
                  <a16:creationId xmlns:a16="http://schemas.microsoft.com/office/drawing/2014/main" id="{9351A3C0-C5C0-104B-AFC6-01801B67EA9F}"/>
                </a:ext>
              </a:extLst>
            </p:cNvPr>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a:extLst>
                <a:ext uri="{FF2B5EF4-FFF2-40B4-BE49-F238E27FC236}">
                  <a16:creationId xmlns:a16="http://schemas.microsoft.com/office/drawing/2014/main" id="{3D8B8EB6-D8E1-0741-92DE-31A6801E2AA0}"/>
                </a:ext>
              </a:extLst>
            </p:cNvPr>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a:extLst>
                <a:ext uri="{FF2B5EF4-FFF2-40B4-BE49-F238E27FC236}">
                  <a16:creationId xmlns:a16="http://schemas.microsoft.com/office/drawing/2014/main" id="{AE0CEFC4-B08B-5B44-890E-E9A41F94C1B1}"/>
                </a:ext>
              </a:extLst>
            </p:cNvPr>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a:extLst>
                <a:ext uri="{FF2B5EF4-FFF2-40B4-BE49-F238E27FC236}">
                  <a16:creationId xmlns:a16="http://schemas.microsoft.com/office/drawing/2014/main" id="{B2F065A0-B1B1-194F-B2B7-28B96E19AC1E}"/>
                </a:ext>
              </a:extLst>
            </p:cNvPr>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a:extLst>
              <a:ext uri="{FF2B5EF4-FFF2-40B4-BE49-F238E27FC236}">
                <a16:creationId xmlns:a16="http://schemas.microsoft.com/office/drawing/2014/main" id="{646ED865-963F-A84E-9BB0-F69EE074D085}"/>
              </a:ext>
            </a:extLst>
          </p:cNvPr>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a:extLst>
              <a:ext uri="{FF2B5EF4-FFF2-40B4-BE49-F238E27FC236}">
                <a16:creationId xmlns:a16="http://schemas.microsoft.com/office/drawing/2014/main" id="{9DD88724-7C87-894F-93BC-8801B71B6AFF}"/>
              </a:ext>
            </a:extLst>
          </p:cNvPr>
          <p:cNvGrpSpPr/>
          <p:nvPr userDrawn="1"/>
        </p:nvGrpSpPr>
        <p:grpSpPr>
          <a:xfrm>
            <a:off x="2792280" y="1955776"/>
            <a:ext cx="1310061" cy="1186205"/>
            <a:chOff x="5772150" y="157163"/>
            <a:chExt cx="583834" cy="528637"/>
          </a:xfrm>
        </p:grpSpPr>
        <p:sp>
          <p:nvSpPr>
            <p:cNvPr id="113" name="燕尾形 112">
              <a:extLst>
                <a:ext uri="{FF2B5EF4-FFF2-40B4-BE49-F238E27FC236}">
                  <a16:creationId xmlns:a16="http://schemas.microsoft.com/office/drawing/2014/main" id="{F462BA6D-FF79-874B-B20A-DE2975F6A8E2}"/>
                </a:ext>
              </a:extLst>
            </p:cNvPr>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a:extLst>
                <a:ext uri="{FF2B5EF4-FFF2-40B4-BE49-F238E27FC236}">
                  <a16:creationId xmlns:a16="http://schemas.microsoft.com/office/drawing/2014/main" id="{BD9E6903-D1D1-0742-88AA-2A90851B889C}"/>
                </a:ext>
              </a:extLst>
            </p:cNvPr>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a:extLst>
              <a:ext uri="{FF2B5EF4-FFF2-40B4-BE49-F238E27FC236}">
                <a16:creationId xmlns:a16="http://schemas.microsoft.com/office/drawing/2014/main" id="{143F1EA1-65C5-6846-AA2F-C81FCAA6894F}"/>
              </a:ext>
            </a:extLst>
          </p:cNvPr>
          <p:cNvGrpSpPr/>
          <p:nvPr userDrawn="1"/>
        </p:nvGrpSpPr>
        <p:grpSpPr>
          <a:xfrm flipH="1">
            <a:off x="8087334" y="4580124"/>
            <a:ext cx="1310061" cy="1186205"/>
            <a:chOff x="5772150" y="157163"/>
            <a:chExt cx="583834" cy="528637"/>
          </a:xfrm>
        </p:grpSpPr>
        <p:sp>
          <p:nvSpPr>
            <p:cNvPr id="116" name="燕尾形 115">
              <a:extLst>
                <a:ext uri="{FF2B5EF4-FFF2-40B4-BE49-F238E27FC236}">
                  <a16:creationId xmlns:a16="http://schemas.microsoft.com/office/drawing/2014/main" id="{E9A17B18-DD80-4242-8EF3-77B5CE6BB0C8}"/>
                </a:ext>
              </a:extLst>
            </p:cNvPr>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a:extLst>
                <a:ext uri="{FF2B5EF4-FFF2-40B4-BE49-F238E27FC236}">
                  <a16:creationId xmlns:a16="http://schemas.microsoft.com/office/drawing/2014/main" id="{D4DD6A4D-FFEA-2848-8FDE-AB2FAFA18048}"/>
                </a:ext>
              </a:extLst>
            </p:cNvPr>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22691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114" name="椭圆 113">
            <a:extLst>
              <a:ext uri="{FF2B5EF4-FFF2-40B4-BE49-F238E27FC236}">
                <a16:creationId xmlns:a16="http://schemas.microsoft.com/office/drawing/2014/main" id="{C9A17E54-0F0D-6D4C-AA24-3BE97F9C2995}"/>
              </a:ext>
            </a:extLst>
          </p:cNvPr>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a:extLst>
              <a:ext uri="{FF2B5EF4-FFF2-40B4-BE49-F238E27FC236}">
                <a16:creationId xmlns:a16="http://schemas.microsoft.com/office/drawing/2014/main" id="{2E6C1A05-46E5-F148-8F86-103EA55901FF}"/>
              </a:ext>
            </a:extLst>
          </p:cNvPr>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6" name="图片占位符 115">
            <a:extLst>
              <a:ext uri="{FF2B5EF4-FFF2-40B4-BE49-F238E27FC236}">
                <a16:creationId xmlns:a16="http://schemas.microsoft.com/office/drawing/2014/main" id="{97314E3E-0055-1B48-B521-8B104B77FEDA}"/>
              </a:ext>
            </a:extLst>
          </p:cNvPr>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a:extLst>
              <a:ext uri="{FF2B5EF4-FFF2-40B4-BE49-F238E27FC236}">
                <a16:creationId xmlns:a16="http://schemas.microsoft.com/office/drawing/2014/main" id="{E1A2B6CF-EA41-0F4C-8A7B-44E9FDA5774D}"/>
              </a:ext>
            </a:extLst>
          </p:cNvPr>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9" name="图片占位符 118">
            <a:extLst>
              <a:ext uri="{FF2B5EF4-FFF2-40B4-BE49-F238E27FC236}">
                <a16:creationId xmlns:a16="http://schemas.microsoft.com/office/drawing/2014/main" id="{D9DF212B-77E7-C844-B13F-9BA0BF590F0E}"/>
              </a:ext>
            </a:extLst>
          </p:cNvPr>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extLst>
      <p:ext uri="{BB962C8B-B14F-4D97-AF65-F5344CB8AC3E}">
        <p14:creationId xmlns:p14="http://schemas.microsoft.com/office/powerpoint/2010/main" val="2682592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113" name="图片占位符 4">
            <a:extLst>
              <a:ext uri="{FF2B5EF4-FFF2-40B4-BE49-F238E27FC236}">
                <a16:creationId xmlns:a16="http://schemas.microsoft.com/office/drawing/2014/main" id="{14FAC167-4F4A-D74C-B4CE-4F421659CDD7}"/>
              </a:ext>
            </a:extLst>
          </p:cNvPr>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a:extLst>
              <a:ext uri="{FF2B5EF4-FFF2-40B4-BE49-F238E27FC236}">
                <a16:creationId xmlns:a16="http://schemas.microsoft.com/office/drawing/2014/main" id="{EC96D504-0202-914E-A43A-56D6A3A512B7}"/>
              </a:ext>
            </a:extLst>
          </p:cNvPr>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a:extLst>
              <a:ext uri="{FF2B5EF4-FFF2-40B4-BE49-F238E27FC236}">
                <a16:creationId xmlns:a16="http://schemas.microsoft.com/office/drawing/2014/main" id="{F2B52F4A-3B44-2C4B-A3B7-C07D1AED4C29}"/>
              </a:ext>
            </a:extLst>
          </p:cNvPr>
          <p:cNvSpPr>
            <a:spLocks noGrp="1"/>
          </p:cNvSpPr>
          <p:nvPr>
            <p:ph type="pic" sz="quarter" idx="12"/>
          </p:nvPr>
        </p:nvSpPr>
        <p:spPr>
          <a:xfrm>
            <a:off x="8043861" y="1255713"/>
            <a:ext cx="3344863" cy="3084512"/>
          </a:xfrm>
        </p:spPr>
        <p:txBody>
          <a:bodyPr/>
          <a:lstStyle/>
          <a:p>
            <a:endParaRPr kumimoji="1" lang="zh-CN" altLang="en-US" dirty="0"/>
          </a:p>
        </p:txBody>
      </p:sp>
    </p:spTree>
    <p:extLst>
      <p:ext uri="{BB962C8B-B14F-4D97-AF65-F5344CB8AC3E}">
        <p14:creationId xmlns:p14="http://schemas.microsoft.com/office/powerpoint/2010/main" val="1491780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a:extLst>
              <a:ext uri="{FF2B5EF4-FFF2-40B4-BE49-F238E27FC236}">
                <a16:creationId xmlns:a16="http://schemas.microsoft.com/office/drawing/2014/main" id="{1FB63BBC-3013-674E-ACA8-D123C9DA71E1}"/>
              </a:ext>
            </a:extLst>
          </p:cNvPr>
          <p:cNvGrpSpPr/>
          <p:nvPr userDrawn="1"/>
        </p:nvGrpSpPr>
        <p:grpSpPr>
          <a:xfrm flipH="1">
            <a:off x="5208336" y="4040440"/>
            <a:ext cx="804808" cy="2020022"/>
            <a:chOff x="803275" y="1324069"/>
            <a:chExt cx="804808" cy="2020022"/>
          </a:xfrm>
        </p:grpSpPr>
        <p:sp>
          <p:nvSpPr>
            <p:cNvPr id="112" name="矩形 111">
              <a:extLst>
                <a:ext uri="{FF2B5EF4-FFF2-40B4-BE49-F238E27FC236}">
                  <a16:creationId xmlns:a16="http://schemas.microsoft.com/office/drawing/2014/main" id="{78D6C1B3-6A82-714C-B855-8929CD6F9435}"/>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a:extLst>
                <a:ext uri="{FF2B5EF4-FFF2-40B4-BE49-F238E27FC236}">
                  <a16:creationId xmlns:a16="http://schemas.microsoft.com/office/drawing/2014/main" id="{894BEC06-40FB-1C47-8E0C-818C826385CA}"/>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8C7C1231-6045-C943-8FC3-A52AB90D9EE1}"/>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51C50869-AAD2-6F4B-9D83-47A805A0A512}"/>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D2485D20-E02F-544A-BB3C-9954D9F404C5}"/>
              </a:ext>
            </a:extLst>
          </p:cNvPr>
          <p:cNvGrpSpPr/>
          <p:nvPr userDrawn="1"/>
        </p:nvGrpSpPr>
        <p:grpSpPr>
          <a:xfrm flipH="1">
            <a:off x="10599834" y="4040440"/>
            <a:ext cx="804808" cy="2020022"/>
            <a:chOff x="803275" y="1324069"/>
            <a:chExt cx="804808" cy="2020022"/>
          </a:xfrm>
        </p:grpSpPr>
        <p:sp>
          <p:nvSpPr>
            <p:cNvPr id="120" name="矩形 119">
              <a:extLst>
                <a:ext uri="{FF2B5EF4-FFF2-40B4-BE49-F238E27FC236}">
                  <a16:creationId xmlns:a16="http://schemas.microsoft.com/office/drawing/2014/main" id="{E3232733-C9F1-B84A-B9E8-CD54FE3AD602}"/>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a:extLst>
                <a:ext uri="{FF2B5EF4-FFF2-40B4-BE49-F238E27FC236}">
                  <a16:creationId xmlns:a16="http://schemas.microsoft.com/office/drawing/2014/main" id="{DB339222-F27D-6B4A-BBBE-DEE2C12A2B31}"/>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9EF27BC3-1F31-3A43-8334-0F1D85497EBD}"/>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3D8B6E42-D641-D645-A8E1-87CADB206743}"/>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7DE52E92-1F42-D34B-8002-344620F4AD1D}"/>
              </a:ext>
            </a:extLst>
          </p:cNvPr>
          <p:cNvGrpSpPr/>
          <p:nvPr userDrawn="1"/>
        </p:nvGrpSpPr>
        <p:grpSpPr>
          <a:xfrm>
            <a:off x="6187279" y="1324069"/>
            <a:ext cx="804808" cy="2020022"/>
            <a:chOff x="803275" y="1324069"/>
            <a:chExt cx="804808" cy="2020022"/>
          </a:xfrm>
        </p:grpSpPr>
        <p:sp>
          <p:nvSpPr>
            <p:cNvPr id="125" name="矩形 124">
              <a:extLst>
                <a:ext uri="{FF2B5EF4-FFF2-40B4-BE49-F238E27FC236}">
                  <a16:creationId xmlns:a16="http://schemas.microsoft.com/office/drawing/2014/main" id="{C6DD9B41-5FF9-0042-BD59-7309498477FB}"/>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a:extLst>
                <a:ext uri="{FF2B5EF4-FFF2-40B4-BE49-F238E27FC236}">
                  <a16:creationId xmlns:a16="http://schemas.microsoft.com/office/drawing/2014/main" id="{E544495A-7894-5145-AB79-526A131C42C4}"/>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a:extLst>
                <a:ext uri="{FF2B5EF4-FFF2-40B4-BE49-F238E27FC236}">
                  <a16:creationId xmlns:a16="http://schemas.microsoft.com/office/drawing/2014/main" id="{2D5BE325-6E0F-A842-AB78-DA8B21F5F402}"/>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213C2436-D71E-D448-9ACC-726B6CB83F8C}"/>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5875CFF7-D0E2-E942-866A-EE99334FFF80}"/>
              </a:ext>
            </a:extLst>
          </p:cNvPr>
          <p:cNvGrpSpPr/>
          <p:nvPr userDrawn="1"/>
        </p:nvGrpSpPr>
        <p:grpSpPr>
          <a:xfrm>
            <a:off x="795392" y="1324069"/>
            <a:ext cx="804808" cy="2020022"/>
            <a:chOff x="803275" y="1324069"/>
            <a:chExt cx="804808" cy="2020022"/>
          </a:xfrm>
        </p:grpSpPr>
        <p:sp>
          <p:nvSpPr>
            <p:cNvPr id="130" name="矩形 129">
              <a:extLst>
                <a:ext uri="{FF2B5EF4-FFF2-40B4-BE49-F238E27FC236}">
                  <a16:creationId xmlns:a16="http://schemas.microsoft.com/office/drawing/2014/main" id="{3E9B8B57-51EB-ED4D-B692-DF960AFAB065}"/>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a:extLst>
                <a:ext uri="{FF2B5EF4-FFF2-40B4-BE49-F238E27FC236}">
                  <a16:creationId xmlns:a16="http://schemas.microsoft.com/office/drawing/2014/main" id="{A85C7C4B-C306-6943-BEB2-DECA1AD8E8B8}"/>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5AA23B1-27E2-F149-9148-B04C53BA77DC}"/>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905E7B71-A0BD-814A-BE3B-F06763196D9D}"/>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6" name="图片占位符 5">
            <a:extLst>
              <a:ext uri="{FF2B5EF4-FFF2-40B4-BE49-F238E27FC236}">
                <a16:creationId xmlns:a16="http://schemas.microsoft.com/office/drawing/2014/main" id="{C432B0D4-0E13-9343-8959-A80D6C2B8D5D}"/>
              </a:ext>
            </a:extLst>
          </p:cNvPr>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a:extLst>
              <a:ext uri="{FF2B5EF4-FFF2-40B4-BE49-F238E27FC236}">
                <a16:creationId xmlns:a16="http://schemas.microsoft.com/office/drawing/2014/main" id="{1E8770B6-D141-8D46-8D83-CCAA9D5CFB50}"/>
              </a:ext>
            </a:extLst>
          </p:cNvPr>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a:extLst>
              <a:ext uri="{FF2B5EF4-FFF2-40B4-BE49-F238E27FC236}">
                <a16:creationId xmlns:a16="http://schemas.microsoft.com/office/drawing/2014/main" id="{EA787B3B-BBA3-3346-8252-CB0D6C330843}"/>
              </a:ext>
            </a:extLst>
          </p:cNvPr>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a:extLst>
              <a:ext uri="{FF2B5EF4-FFF2-40B4-BE49-F238E27FC236}">
                <a16:creationId xmlns:a16="http://schemas.microsoft.com/office/drawing/2014/main" id="{71E68498-8DB9-F14E-8E0A-B202AFC8B05D}"/>
              </a:ext>
            </a:extLst>
          </p:cNvPr>
          <p:cNvSpPr>
            <a:spLocks noGrp="1"/>
          </p:cNvSpPr>
          <p:nvPr>
            <p:ph type="pic" sz="quarter" idx="13"/>
          </p:nvPr>
        </p:nvSpPr>
        <p:spPr>
          <a:xfrm>
            <a:off x="6218272" y="3890053"/>
            <a:ext cx="4557008" cy="2347235"/>
          </a:xfrm>
        </p:spPr>
        <p:txBody>
          <a:bodyPr/>
          <a:lstStyle/>
          <a:p>
            <a:endParaRPr kumimoji="1" lang="zh-CN" altLang="en-US"/>
          </a:p>
        </p:txBody>
      </p:sp>
    </p:spTree>
    <p:extLst>
      <p:ext uri="{BB962C8B-B14F-4D97-AF65-F5344CB8AC3E}">
        <p14:creationId xmlns:p14="http://schemas.microsoft.com/office/powerpoint/2010/main" val="1348915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E47CB6-0B60-4938-B1C6-A57C485A4350}"/>
              </a:ext>
            </a:extLst>
          </p:cNvPr>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2021/12/8</a:t>
            </a:fld>
            <a:endParaRPr lang="zh-CN" altLang="en-US"/>
          </a:p>
        </p:txBody>
      </p:sp>
      <p:sp>
        <p:nvSpPr>
          <p:cNvPr id="3" name="页脚占位符 2">
            <a:extLst>
              <a:ext uri="{FF2B5EF4-FFF2-40B4-BE49-F238E27FC236}">
                <a16:creationId xmlns:a16="http://schemas.microsoft.com/office/drawing/2014/main" id="{BE76D4F4-75D7-453C-9536-3BDEB35A1C82}"/>
              </a:ext>
            </a:extLst>
          </p:cNvPr>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0324726-48AA-42C3-A6FE-76CC86451F07}"/>
              </a:ext>
            </a:extLst>
          </p:cNvPr>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42378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8371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21234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A44772A-1C3A-5244-9E28-70E2DAD130CD}"/>
              </a:ext>
            </a:extLst>
          </p:cNvPr>
          <p:cNvPicPr>
            <a:picLocks noChangeAspect="1"/>
          </p:cNvPicPr>
          <p:nvPr userDrawn="1"/>
        </p:nvPicPr>
        <p:blipFill>
          <a:blip r:embed="rId2">
            <a:lum contrast="100000"/>
            <a:alphaModFix amt="3000"/>
          </a:blip>
          <a:stretch>
            <a:fillRect/>
          </a:stretch>
        </p:blipFill>
        <p:spPr>
          <a:xfrm>
            <a:off x="6782813" y="-271201"/>
            <a:ext cx="7356956" cy="7400402"/>
          </a:xfrm>
          <a:prstGeom prst="rect">
            <a:avLst/>
          </a:prstGeom>
        </p:spPr>
      </p:pic>
      <p:sp>
        <p:nvSpPr>
          <p:cNvPr id="55" name="页脚占位符 54">
            <a:extLst>
              <a:ext uri="{FF2B5EF4-FFF2-40B4-BE49-F238E27FC236}">
                <a16:creationId xmlns:a16="http://schemas.microsoft.com/office/drawing/2014/main" id="{00D9AA84-6FD8-884C-A4D5-33B8FD85969F}"/>
              </a:ext>
            </a:extLst>
          </p:cNvPr>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a:extLst>
              <a:ext uri="{FF2B5EF4-FFF2-40B4-BE49-F238E27FC236}">
                <a16:creationId xmlns:a16="http://schemas.microsoft.com/office/drawing/2014/main" id="{BD0AF157-135E-5B48-83D7-67D478F83CDC}"/>
              </a:ext>
            </a:extLst>
          </p:cNvPr>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a:extLst>
              <a:ext uri="{FF2B5EF4-FFF2-40B4-BE49-F238E27FC236}">
                <a16:creationId xmlns:a16="http://schemas.microsoft.com/office/drawing/2014/main" id="{B99CD373-9A19-B145-9F82-758C4568C29A}"/>
              </a:ext>
            </a:extLst>
          </p:cNvPr>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a:extLst>
              <a:ext uri="{FF2B5EF4-FFF2-40B4-BE49-F238E27FC236}">
                <a16:creationId xmlns:a16="http://schemas.microsoft.com/office/drawing/2014/main" id="{9CD7EF8E-C973-F549-8D89-2BDFF14D89D4}"/>
              </a:ext>
            </a:extLst>
          </p:cNvPr>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24656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E47CB6-0B60-4938-B1C6-A57C485A4350}"/>
              </a:ext>
            </a:extLst>
          </p:cNvPr>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2021/12/8</a:t>
            </a:fld>
            <a:endParaRPr lang="zh-CN" altLang="en-US"/>
          </a:p>
        </p:txBody>
      </p:sp>
      <p:sp>
        <p:nvSpPr>
          <p:cNvPr id="3" name="页脚占位符 2">
            <a:extLst>
              <a:ext uri="{FF2B5EF4-FFF2-40B4-BE49-F238E27FC236}">
                <a16:creationId xmlns:a16="http://schemas.microsoft.com/office/drawing/2014/main" id="{BE76D4F4-75D7-453C-9536-3BDEB35A1C82}"/>
              </a:ext>
            </a:extLst>
          </p:cNvPr>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0324726-48AA-42C3-A6FE-76CC86451F07}"/>
              </a:ext>
            </a:extLst>
          </p:cNvPr>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pic>
        <p:nvPicPr>
          <p:cNvPr id="5" name="图片 4">
            <a:extLst>
              <a:ext uri="{FF2B5EF4-FFF2-40B4-BE49-F238E27FC236}">
                <a16:creationId xmlns:a16="http://schemas.microsoft.com/office/drawing/2014/main" id="{7CBAEDAF-C4FC-B148-8EFE-377D1AA312FB}"/>
              </a:ext>
            </a:extLst>
          </p:cNvPr>
          <p:cNvPicPr>
            <a:picLocks noChangeAspect="1"/>
          </p:cNvPicPr>
          <p:nvPr userDrawn="1"/>
        </p:nvPicPr>
        <p:blipFill>
          <a:blip r:embed="rId2">
            <a:lum contrast="100000"/>
            <a:alphaModFix amt="3000"/>
          </a:blip>
          <a:stretch>
            <a:fillRect/>
          </a:stretch>
        </p:blipFill>
        <p:spPr>
          <a:xfrm>
            <a:off x="8505934" y="-278834"/>
            <a:ext cx="7372131" cy="7415667"/>
          </a:xfrm>
          <a:prstGeom prst="rect">
            <a:avLst/>
          </a:prstGeom>
        </p:spPr>
      </p:pic>
      <p:pic>
        <p:nvPicPr>
          <p:cNvPr id="6" name="图片 5">
            <a:extLst>
              <a:ext uri="{FF2B5EF4-FFF2-40B4-BE49-F238E27FC236}">
                <a16:creationId xmlns:a16="http://schemas.microsoft.com/office/drawing/2014/main" id="{B8DEE18C-2B27-9445-8B33-529B3895C193}"/>
              </a:ext>
            </a:extLst>
          </p:cNvPr>
          <p:cNvPicPr>
            <a:picLocks noChangeAspect="1"/>
          </p:cNvPicPr>
          <p:nvPr userDrawn="1"/>
        </p:nvPicPr>
        <p:blipFill>
          <a:blip r:embed="rId2">
            <a:lum contrast="100000"/>
            <a:alphaModFix amt="3000"/>
          </a:blip>
          <a:stretch>
            <a:fillRect/>
          </a:stretch>
        </p:blipFill>
        <p:spPr>
          <a:xfrm>
            <a:off x="-3686066" y="-278834"/>
            <a:ext cx="7372131" cy="7415667"/>
          </a:xfrm>
          <a:prstGeom prst="rect">
            <a:avLst/>
          </a:prstGeom>
        </p:spPr>
      </p:pic>
    </p:spTree>
    <p:extLst>
      <p:ext uri="{BB962C8B-B14F-4D97-AF65-F5344CB8AC3E}">
        <p14:creationId xmlns:p14="http://schemas.microsoft.com/office/powerpoint/2010/main" val="225914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6" name="副标题 2">
            <a:extLst>
              <a:ext uri="{FF2B5EF4-FFF2-40B4-BE49-F238E27FC236}">
                <a16:creationId xmlns:a16="http://schemas.microsoft.com/office/drawing/2014/main" id="{BE8003EA-96A0-3644-9A10-76DAC884F4D5}"/>
              </a:ext>
            </a:extLst>
          </p:cNvPr>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a:extLst>
              <a:ext uri="{FF2B5EF4-FFF2-40B4-BE49-F238E27FC236}">
                <a16:creationId xmlns:a16="http://schemas.microsoft.com/office/drawing/2014/main" id="{0731B98D-735C-7E4E-913B-3B4EE1158F2F}"/>
              </a:ext>
            </a:extLst>
          </p:cNvPr>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15" name="组合 114">
            <a:extLst>
              <a:ext uri="{FF2B5EF4-FFF2-40B4-BE49-F238E27FC236}">
                <a16:creationId xmlns:a16="http://schemas.microsoft.com/office/drawing/2014/main" id="{552831D3-FFE2-544D-8403-75A2FDF1193E}"/>
              </a:ext>
            </a:extLst>
          </p:cNvPr>
          <p:cNvGrpSpPr/>
          <p:nvPr userDrawn="1"/>
        </p:nvGrpSpPr>
        <p:grpSpPr>
          <a:xfrm>
            <a:off x="817123" y="468793"/>
            <a:ext cx="1480571" cy="458860"/>
            <a:chOff x="2558030" y="228446"/>
            <a:chExt cx="6774643" cy="2099603"/>
          </a:xfrm>
        </p:grpSpPr>
        <p:grpSp>
          <p:nvGrpSpPr>
            <p:cNvPr id="116" name="íšḻîďê">
              <a:extLst>
                <a:ext uri="{FF2B5EF4-FFF2-40B4-BE49-F238E27FC236}">
                  <a16:creationId xmlns:a16="http://schemas.microsoft.com/office/drawing/2014/main" id="{BC81D60F-EBB5-6347-9F2D-FB533D7B1482}"/>
                </a:ext>
              </a:extLst>
            </p:cNvPr>
            <p:cNvGrpSpPr/>
            <p:nvPr userDrawn="1"/>
          </p:nvGrpSpPr>
          <p:grpSpPr>
            <a:xfrm>
              <a:off x="2558030" y="228446"/>
              <a:ext cx="2085857" cy="2099603"/>
              <a:chOff x="3551238" y="3067050"/>
              <a:chExt cx="722313" cy="727075"/>
            </a:xfrm>
          </p:grpSpPr>
          <p:sp>
            <p:nvSpPr>
              <p:cNvPr id="146" name="ïş1íḍê">
                <a:extLst>
                  <a:ext uri="{FF2B5EF4-FFF2-40B4-BE49-F238E27FC236}">
                    <a16:creationId xmlns:a16="http://schemas.microsoft.com/office/drawing/2014/main" id="{FE902674-8374-3D44-805A-80D739C1112B}"/>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šḻïḍè">
                <a:extLst>
                  <a:ext uri="{FF2B5EF4-FFF2-40B4-BE49-F238E27FC236}">
                    <a16:creationId xmlns:a16="http://schemas.microsoft.com/office/drawing/2014/main" id="{E13064F2-1503-6941-B90A-D387BA1009D8}"/>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48" name="ïśľíḓé">
                <a:extLst>
                  <a:ext uri="{FF2B5EF4-FFF2-40B4-BE49-F238E27FC236}">
                    <a16:creationId xmlns:a16="http://schemas.microsoft.com/office/drawing/2014/main" id="{0BA35738-52AC-DA4E-95C5-7ECA28AB764B}"/>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slíḍê">
                <a:extLst>
                  <a:ext uri="{FF2B5EF4-FFF2-40B4-BE49-F238E27FC236}">
                    <a16:creationId xmlns:a16="http://schemas.microsoft.com/office/drawing/2014/main" id="{390A9C2A-40C9-B847-811E-D43972D1289E}"/>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ṡļïdê">
                <a:extLst>
                  <a:ext uri="{FF2B5EF4-FFF2-40B4-BE49-F238E27FC236}">
                    <a16:creationId xmlns:a16="http://schemas.microsoft.com/office/drawing/2014/main" id="{7AE4A8F0-7AB7-004E-9D45-B583B1934B19}"/>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ş1ïďe">
                <a:extLst>
                  <a:ext uri="{FF2B5EF4-FFF2-40B4-BE49-F238E27FC236}">
                    <a16:creationId xmlns:a16="http://schemas.microsoft.com/office/drawing/2014/main" id="{36999E66-ED16-0B46-9DA0-E11D04AB79E7}"/>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ṩḷíḍé">
                <a:extLst>
                  <a:ext uri="{FF2B5EF4-FFF2-40B4-BE49-F238E27FC236}">
                    <a16:creationId xmlns:a16="http://schemas.microsoft.com/office/drawing/2014/main" id="{98588B65-36F9-1543-B03E-2315B1BCF6B7}"/>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śľíḍè">
                <a:extLst>
                  <a:ext uri="{FF2B5EF4-FFF2-40B4-BE49-F238E27FC236}">
                    <a16:creationId xmlns:a16="http://schemas.microsoft.com/office/drawing/2014/main" id="{5026200F-A6CD-2245-9D88-F4A06F760698}"/>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ḻîḋè">
                <a:extLst>
                  <a:ext uri="{FF2B5EF4-FFF2-40B4-BE49-F238E27FC236}">
                    <a16:creationId xmlns:a16="http://schemas.microsoft.com/office/drawing/2014/main" id="{1FDBE169-D721-4741-A721-62BFED5C6E4C}"/>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iṣļíḋe">
                <a:extLst>
                  <a:ext uri="{FF2B5EF4-FFF2-40B4-BE49-F238E27FC236}">
                    <a16:creationId xmlns:a16="http://schemas.microsoft.com/office/drawing/2014/main" id="{538A9C7D-C6AF-7F49-9DEB-4C047F1421B5}"/>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ṩḷiḓé">
                <a:extLst>
                  <a:ext uri="{FF2B5EF4-FFF2-40B4-BE49-F238E27FC236}">
                    <a16:creationId xmlns:a16="http://schemas.microsoft.com/office/drawing/2014/main" id="{DCE3A393-5695-B345-AA18-BC340F6E207E}"/>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Sľiḍè">
                <a:extLst>
                  <a:ext uri="{FF2B5EF4-FFF2-40B4-BE49-F238E27FC236}">
                    <a16:creationId xmlns:a16="http://schemas.microsoft.com/office/drawing/2014/main" id="{4E59CCBA-E72E-1341-9F28-0CBD9A4E7978}"/>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ṩḷîḍe">
                <a:extLst>
                  <a:ext uri="{FF2B5EF4-FFF2-40B4-BE49-F238E27FC236}">
                    <a16:creationId xmlns:a16="http://schemas.microsoft.com/office/drawing/2014/main" id="{7B8842AD-798F-A249-A6FF-1C16B684CE95}"/>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íšḻiḑê">
                <a:extLst>
                  <a:ext uri="{FF2B5EF4-FFF2-40B4-BE49-F238E27FC236}">
                    <a16:creationId xmlns:a16="http://schemas.microsoft.com/office/drawing/2014/main" id="{EC31F0E7-BBF7-5B41-ACC6-29DE259F158C}"/>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ïṩļïďè">
                <a:extLst>
                  <a:ext uri="{FF2B5EF4-FFF2-40B4-BE49-F238E27FC236}">
                    <a16:creationId xmlns:a16="http://schemas.microsoft.com/office/drawing/2014/main" id="{7AF3CC8E-97F7-564B-BF97-C36A465CAEA2}"/>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ṥlïḋê">
                <a:extLst>
                  <a:ext uri="{FF2B5EF4-FFF2-40B4-BE49-F238E27FC236}">
                    <a16:creationId xmlns:a16="http://schemas.microsoft.com/office/drawing/2014/main" id="{0C90F2F1-C3D1-5E48-A431-225DB8C7207F}"/>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îṧľïdè">
                <a:extLst>
                  <a:ext uri="{FF2B5EF4-FFF2-40B4-BE49-F238E27FC236}">
                    <a16:creationId xmlns:a16="http://schemas.microsoft.com/office/drawing/2014/main" id="{96B16D5B-7C2D-F744-9594-F2B326CDCA89}"/>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ḷîḓê">
                <a:extLst>
                  <a:ext uri="{FF2B5EF4-FFF2-40B4-BE49-F238E27FC236}">
                    <a16:creationId xmlns:a16="http://schemas.microsoft.com/office/drawing/2014/main" id="{90620E4E-DEDB-E048-80E9-419AF240161A}"/>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ślíďè">
                <a:extLst>
                  <a:ext uri="{FF2B5EF4-FFF2-40B4-BE49-F238E27FC236}">
                    <a16:creationId xmlns:a16="http://schemas.microsoft.com/office/drawing/2014/main" id="{2C636DFC-A428-AD48-BD75-89295831B4D7}"/>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iSḻïḍè">
                <a:extLst>
                  <a:ext uri="{FF2B5EF4-FFF2-40B4-BE49-F238E27FC236}">
                    <a16:creationId xmlns:a16="http://schemas.microsoft.com/office/drawing/2014/main" id="{31934566-3C60-1A40-8D31-51E1D2331721}"/>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ṡliḑê">
                <a:extLst>
                  <a:ext uri="{FF2B5EF4-FFF2-40B4-BE49-F238E27FC236}">
                    <a16:creationId xmlns:a16="http://schemas.microsoft.com/office/drawing/2014/main" id="{B57E4A41-0CA7-FB4A-90A5-62F1EA9A757E}"/>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slïďé">
                <a:extLst>
                  <a:ext uri="{FF2B5EF4-FFF2-40B4-BE49-F238E27FC236}">
                    <a16:creationId xmlns:a16="http://schemas.microsoft.com/office/drawing/2014/main" id="{7B8AEEDC-2180-2440-90AC-8C02516C9C0C}"/>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ṥḷîdé">
                <a:extLst>
                  <a:ext uri="{FF2B5EF4-FFF2-40B4-BE49-F238E27FC236}">
                    <a16:creationId xmlns:a16="http://schemas.microsoft.com/office/drawing/2014/main" id="{A8A7E240-A72C-7B4C-B56C-FFC3A623BA2F}"/>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sḷîḋé">
                <a:extLst>
                  <a:ext uri="{FF2B5EF4-FFF2-40B4-BE49-F238E27FC236}">
                    <a16:creationId xmlns:a16="http://schemas.microsoft.com/office/drawing/2014/main" id="{26288CCB-E7AC-0E41-80A1-CC491097C57B}"/>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śḷïḑè">
                <a:extLst>
                  <a:ext uri="{FF2B5EF4-FFF2-40B4-BE49-F238E27FC236}">
                    <a16:creationId xmlns:a16="http://schemas.microsoft.com/office/drawing/2014/main" id="{7D5A4E32-E45D-A649-995A-C829DD8214EA}"/>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ṧľiďé">
                <a:extLst>
                  <a:ext uri="{FF2B5EF4-FFF2-40B4-BE49-F238E27FC236}">
                    <a16:creationId xmlns:a16="http://schemas.microsoft.com/office/drawing/2014/main" id="{C019E90E-AE69-654A-B34C-4C79F9344B84}"/>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ḍé">
                <a:extLst>
                  <a:ext uri="{FF2B5EF4-FFF2-40B4-BE49-F238E27FC236}">
                    <a16:creationId xmlns:a16="http://schemas.microsoft.com/office/drawing/2014/main" id="{AB722F0C-174B-3442-9FC6-F071C86DB0F6}"/>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3" name="îŝlîḑè">
                <a:extLst>
                  <a:ext uri="{FF2B5EF4-FFF2-40B4-BE49-F238E27FC236}">
                    <a16:creationId xmlns:a16="http://schemas.microsoft.com/office/drawing/2014/main" id="{04188909-95EF-244A-91DC-3D5EBF040D01}"/>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îṩḻíḓe">
                <a:extLst>
                  <a:ext uri="{FF2B5EF4-FFF2-40B4-BE49-F238E27FC236}">
                    <a16:creationId xmlns:a16="http://schemas.microsoft.com/office/drawing/2014/main" id="{8C5B0118-0793-514F-8DEE-01842AD0CE0D}"/>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1îdè">
                <a:extLst>
                  <a:ext uri="{FF2B5EF4-FFF2-40B4-BE49-F238E27FC236}">
                    <a16:creationId xmlns:a16="http://schemas.microsoft.com/office/drawing/2014/main" id="{98758C9A-6084-1D47-8835-356B611F87CB}"/>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ľïḓe">
                <a:extLst>
                  <a:ext uri="{FF2B5EF4-FFF2-40B4-BE49-F238E27FC236}">
                    <a16:creationId xmlns:a16="http://schemas.microsoft.com/office/drawing/2014/main" id="{DE28A916-B7A1-E144-AA8A-F86A60C3FBD7}"/>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7" name="iṣļïḑè">
                <a:extLst>
                  <a:ext uri="{FF2B5EF4-FFF2-40B4-BE49-F238E27FC236}">
                    <a16:creationId xmlns:a16="http://schemas.microsoft.com/office/drawing/2014/main" id="{C1EF80B6-B18F-1046-AB90-4D329CCF5880}"/>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8" name="iṡḷidé">
                <a:extLst>
                  <a:ext uri="{FF2B5EF4-FFF2-40B4-BE49-F238E27FC236}">
                    <a16:creationId xmlns:a16="http://schemas.microsoft.com/office/drawing/2014/main" id="{A07FD23C-CC2F-8141-8844-170A8B614A93}"/>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9" name="íṡḷíḋe">
                <a:extLst>
                  <a:ext uri="{FF2B5EF4-FFF2-40B4-BE49-F238E27FC236}">
                    <a16:creationId xmlns:a16="http://schemas.microsoft.com/office/drawing/2014/main" id="{517D6059-7C99-B043-B0A4-8F199F6BE498}"/>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ŝ1iḑê">
                <a:extLst>
                  <a:ext uri="{FF2B5EF4-FFF2-40B4-BE49-F238E27FC236}">
                    <a16:creationId xmlns:a16="http://schemas.microsoft.com/office/drawing/2014/main" id="{E6A41B70-745B-0347-B397-3763E3CFED30}"/>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îṩḷiḑe">
                <a:extLst>
                  <a:ext uri="{FF2B5EF4-FFF2-40B4-BE49-F238E27FC236}">
                    <a16:creationId xmlns:a16="http://schemas.microsoft.com/office/drawing/2014/main" id="{76DE9EF5-5A18-AA45-8A44-557966465AAA}"/>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iṧḻiḑê">
                <a:extLst>
                  <a:ext uri="{FF2B5EF4-FFF2-40B4-BE49-F238E27FC236}">
                    <a16:creationId xmlns:a16="http://schemas.microsoft.com/office/drawing/2014/main" id="{084F9965-27AB-854A-8AAA-3B3A4242CF56}"/>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ṣḻîḋè">
                <a:extLst>
                  <a:ext uri="{FF2B5EF4-FFF2-40B4-BE49-F238E27FC236}">
                    <a16:creationId xmlns:a16="http://schemas.microsoft.com/office/drawing/2014/main" id="{60E0D26A-7BD1-2A42-88B6-770CAD3BAA80}"/>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îṡ1îḍé">
                <a:extLst>
                  <a:ext uri="{FF2B5EF4-FFF2-40B4-BE49-F238E27FC236}">
                    <a16:creationId xmlns:a16="http://schemas.microsoft.com/office/drawing/2014/main" id="{C4904E65-CB20-C148-8A36-97356D06F7A4}"/>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š1íḑe">
                <a:extLst>
                  <a:ext uri="{FF2B5EF4-FFF2-40B4-BE49-F238E27FC236}">
                    <a16:creationId xmlns:a16="http://schemas.microsoft.com/office/drawing/2014/main" id="{3E79D74E-307D-344D-8315-C7A406210D4C}"/>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š1ïḍe">
                <a:extLst>
                  <a:ext uri="{FF2B5EF4-FFF2-40B4-BE49-F238E27FC236}">
                    <a16:creationId xmlns:a16="http://schemas.microsoft.com/office/drawing/2014/main" id="{F1F4CF70-EB91-8B4B-A6D3-F4157E7F6DED}"/>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îde">
                <a:extLst>
                  <a:ext uri="{FF2B5EF4-FFF2-40B4-BE49-F238E27FC236}">
                    <a16:creationId xmlns:a16="http://schemas.microsoft.com/office/drawing/2014/main" id="{8991230B-D2F9-0F47-83DF-C8E1FB122B08}"/>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î$ḻîḑé">
                <a:extLst>
                  <a:ext uri="{FF2B5EF4-FFF2-40B4-BE49-F238E27FC236}">
                    <a16:creationId xmlns:a16="http://schemas.microsoft.com/office/drawing/2014/main" id="{206AD272-8825-C647-A3A6-FC353580425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ŝļïḓe">
                <a:extLst>
                  <a:ext uri="{FF2B5EF4-FFF2-40B4-BE49-F238E27FC236}">
                    <a16:creationId xmlns:a16="http://schemas.microsoft.com/office/drawing/2014/main" id="{D4F4DF95-35D6-DA49-997A-895282964A84}"/>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1iḍé">
                <a:extLst>
                  <a:ext uri="{FF2B5EF4-FFF2-40B4-BE49-F238E27FC236}">
                    <a16:creationId xmlns:a16="http://schemas.microsoft.com/office/drawing/2014/main" id="{64A97D78-F073-9F4C-9EAB-72C0591933B9}"/>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išlïdé">
                <a:extLst>
                  <a:ext uri="{FF2B5EF4-FFF2-40B4-BE49-F238E27FC236}">
                    <a16:creationId xmlns:a16="http://schemas.microsoft.com/office/drawing/2014/main" id="{3BFE7A5F-64F2-8243-8732-82CF88245B3B}"/>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Slïde">
                <a:extLst>
                  <a:ext uri="{FF2B5EF4-FFF2-40B4-BE49-F238E27FC236}">
                    <a16:creationId xmlns:a16="http://schemas.microsoft.com/office/drawing/2014/main" id="{26A56686-8B53-FE4D-80B1-1D2A94E0DF49}"/>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şľïďe">
                <a:extLst>
                  <a:ext uri="{FF2B5EF4-FFF2-40B4-BE49-F238E27FC236}">
                    <a16:creationId xmlns:a16="http://schemas.microsoft.com/office/drawing/2014/main" id="{AF0A03DA-8FDA-2C4A-B4C0-6EF66A8834F9}"/>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şľíďê">
                <a:extLst>
                  <a:ext uri="{FF2B5EF4-FFF2-40B4-BE49-F238E27FC236}">
                    <a16:creationId xmlns:a16="http://schemas.microsoft.com/office/drawing/2014/main" id="{903DA3BB-E3CE-5C43-8FD8-F7373CC53BA8}"/>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1ïdè">
                <a:extLst>
                  <a:ext uri="{FF2B5EF4-FFF2-40B4-BE49-F238E27FC236}">
                    <a16:creationId xmlns:a16="http://schemas.microsoft.com/office/drawing/2014/main" id="{64D598C0-C238-D74A-853C-53E3D5B11010}"/>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ṩḷiḍe">
                <a:extLst>
                  <a:ext uri="{FF2B5EF4-FFF2-40B4-BE49-F238E27FC236}">
                    <a16:creationId xmlns:a16="http://schemas.microsoft.com/office/drawing/2014/main" id="{1EF1ABF9-3371-8B43-9025-749B2241D3B3}"/>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ŝ1iďè">
                <a:extLst>
                  <a:ext uri="{FF2B5EF4-FFF2-40B4-BE49-F238E27FC236}">
                    <a16:creationId xmlns:a16="http://schemas.microsoft.com/office/drawing/2014/main" id="{E60221A4-90BB-C642-8EE2-A60B091BBD0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ṩļíḋê">
                <a:extLst>
                  <a:ext uri="{FF2B5EF4-FFF2-40B4-BE49-F238E27FC236}">
                    <a16:creationId xmlns:a16="http://schemas.microsoft.com/office/drawing/2014/main" id="{A5EE646E-9E6B-5D46-BECC-A17DBE4BC488}"/>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ṧ1ïdè">
                <a:extLst>
                  <a:ext uri="{FF2B5EF4-FFF2-40B4-BE49-F238E27FC236}">
                    <a16:creationId xmlns:a16="http://schemas.microsoft.com/office/drawing/2014/main" id="{0AF0249E-D7A3-434F-99DE-D255583C4D20}"/>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ŝḻîḍé">
                <a:extLst>
                  <a:ext uri="{FF2B5EF4-FFF2-40B4-BE49-F238E27FC236}">
                    <a16:creationId xmlns:a16="http://schemas.microsoft.com/office/drawing/2014/main" id="{E9BBA015-92FC-764F-8F47-D0AE37D3A1A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şḻïḓé">
                <a:extLst>
                  <a:ext uri="{FF2B5EF4-FFF2-40B4-BE49-F238E27FC236}">
                    <a16:creationId xmlns:a16="http://schemas.microsoft.com/office/drawing/2014/main" id="{61527C58-F726-EF40-BC38-E74367EC6E1D}"/>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śļíďè">
                <a:extLst>
                  <a:ext uri="{FF2B5EF4-FFF2-40B4-BE49-F238E27FC236}">
                    <a16:creationId xmlns:a16="http://schemas.microsoft.com/office/drawing/2014/main" id="{06E0327C-BF7F-3B4D-BFFD-F8BC2D29FD85}"/>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ŝ1ïdé">
                <a:extLst>
                  <a:ext uri="{FF2B5EF4-FFF2-40B4-BE49-F238E27FC236}">
                    <a16:creationId xmlns:a16="http://schemas.microsoft.com/office/drawing/2014/main" id="{28744427-A305-F145-B75D-65CF8046BCF5}"/>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is1ídè">
                <a:extLst>
                  <a:ext uri="{FF2B5EF4-FFF2-40B4-BE49-F238E27FC236}">
                    <a16:creationId xmlns:a16="http://schemas.microsoft.com/office/drawing/2014/main" id="{1430892E-81B5-4143-BF7A-C7C47BB59F6F}"/>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slíďê">
                <a:extLst>
                  <a:ext uri="{FF2B5EF4-FFF2-40B4-BE49-F238E27FC236}">
                    <a16:creationId xmlns:a16="http://schemas.microsoft.com/office/drawing/2014/main" id="{83B92A25-059C-6F41-88A1-CA5797CE34FE}"/>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ṩlíḑê">
                <a:extLst>
                  <a:ext uri="{FF2B5EF4-FFF2-40B4-BE49-F238E27FC236}">
                    <a16:creationId xmlns:a16="http://schemas.microsoft.com/office/drawing/2014/main" id="{2199BD5F-DE66-F14D-83D6-8B821F8F19EA}"/>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ṥḷïďê">
                <a:extLst>
                  <a:ext uri="{FF2B5EF4-FFF2-40B4-BE49-F238E27FC236}">
                    <a16:creationId xmlns:a16="http://schemas.microsoft.com/office/drawing/2014/main" id="{C3BDFBCC-6D4B-3840-A561-61C3EEAC22D0}"/>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ṥḻïďè">
                <a:extLst>
                  <a:ext uri="{FF2B5EF4-FFF2-40B4-BE49-F238E27FC236}">
                    <a16:creationId xmlns:a16="http://schemas.microsoft.com/office/drawing/2014/main" id="{309537EB-01A6-194E-B890-144A62F8342D}"/>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ṡḷíḍè">
                <a:extLst>
                  <a:ext uri="{FF2B5EF4-FFF2-40B4-BE49-F238E27FC236}">
                    <a16:creationId xmlns:a16="http://schemas.microsoft.com/office/drawing/2014/main" id="{F73C8297-CDDC-4446-BAF7-13F6ED7F076B}"/>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î$ḷîḑé">
                <a:extLst>
                  <a:ext uri="{FF2B5EF4-FFF2-40B4-BE49-F238E27FC236}">
                    <a16:creationId xmlns:a16="http://schemas.microsoft.com/office/drawing/2014/main" id="{A4E9E523-742A-A549-B881-8480F3A21ABD}"/>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í$ľîdè">
                <a:extLst>
                  <a:ext uri="{FF2B5EF4-FFF2-40B4-BE49-F238E27FC236}">
                    <a16:creationId xmlns:a16="http://schemas.microsoft.com/office/drawing/2014/main" id="{F6FB6553-70A4-AF4C-A490-35C79209AE27}"/>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ṥ1iḍè">
                <a:extLst>
                  <a:ext uri="{FF2B5EF4-FFF2-40B4-BE49-F238E27FC236}">
                    <a16:creationId xmlns:a16="http://schemas.microsoft.com/office/drawing/2014/main" id="{4983DE0E-D487-014E-A25B-1E89652FFFD1}"/>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slidé">
                <a:extLst>
                  <a:ext uri="{FF2B5EF4-FFF2-40B4-BE49-F238E27FC236}">
                    <a16:creationId xmlns:a16="http://schemas.microsoft.com/office/drawing/2014/main" id="{92E1DB1C-9EF2-6241-82E2-EB9D73779015}"/>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íṡlïďè">
                <a:extLst>
                  <a:ext uri="{FF2B5EF4-FFF2-40B4-BE49-F238E27FC236}">
                    <a16:creationId xmlns:a16="http://schemas.microsoft.com/office/drawing/2014/main" id="{7B823CBF-D6F6-B446-8CBB-1FA954A7B9B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1ïḓè">
                <a:extLst>
                  <a:ext uri="{FF2B5EF4-FFF2-40B4-BE49-F238E27FC236}">
                    <a16:creationId xmlns:a16="http://schemas.microsoft.com/office/drawing/2014/main" id="{1C14A770-F02E-7C41-80BD-E5F369C18E81}"/>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7" name="íşḷïḑe">
              <a:extLst>
                <a:ext uri="{FF2B5EF4-FFF2-40B4-BE49-F238E27FC236}">
                  <a16:creationId xmlns:a16="http://schemas.microsoft.com/office/drawing/2014/main" id="{93821863-C695-354C-BE47-16F21FABB013}"/>
                </a:ext>
              </a:extLst>
            </p:cNvPr>
            <p:cNvGrpSpPr/>
            <p:nvPr userDrawn="1"/>
          </p:nvGrpSpPr>
          <p:grpSpPr>
            <a:xfrm>
              <a:off x="4894762" y="471192"/>
              <a:ext cx="4437911" cy="1614111"/>
              <a:chOff x="4412452" y="3106738"/>
              <a:chExt cx="2312689" cy="841148"/>
            </a:xfrm>
          </p:grpSpPr>
          <p:grpSp>
            <p:nvGrpSpPr>
              <p:cNvPr id="118" name="îṥľíḑé">
                <a:extLst>
                  <a:ext uri="{FF2B5EF4-FFF2-40B4-BE49-F238E27FC236}">
                    <a16:creationId xmlns:a16="http://schemas.microsoft.com/office/drawing/2014/main" id="{236331FA-1079-8842-917F-34EFE88A3780}"/>
                  </a:ext>
                </a:extLst>
              </p:cNvPr>
              <p:cNvGrpSpPr/>
              <p:nvPr/>
            </p:nvGrpSpPr>
            <p:grpSpPr>
              <a:xfrm>
                <a:off x="4422776" y="3106738"/>
                <a:ext cx="2293937" cy="617538"/>
                <a:chOff x="4422776" y="3106738"/>
                <a:chExt cx="2293937" cy="617538"/>
              </a:xfrm>
            </p:grpSpPr>
            <p:sp>
              <p:nvSpPr>
                <p:cNvPr id="135" name="išḻiḑé">
                  <a:extLst>
                    <a:ext uri="{FF2B5EF4-FFF2-40B4-BE49-F238E27FC236}">
                      <a16:creationId xmlns:a16="http://schemas.microsoft.com/office/drawing/2014/main" id="{0BE3FCFF-062C-AC46-82BB-D4A021CF053E}"/>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ṥľíďè">
                  <a:extLst>
                    <a:ext uri="{FF2B5EF4-FFF2-40B4-BE49-F238E27FC236}">
                      <a16:creationId xmlns:a16="http://schemas.microsoft.com/office/drawing/2014/main" id="{EF9B427B-389A-1646-816A-D446ECD6D57B}"/>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ś1iḑe">
                  <a:extLst>
                    <a:ext uri="{FF2B5EF4-FFF2-40B4-BE49-F238E27FC236}">
                      <a16:creationId xmlns:a16="http://schemas.microsoft.com/office/drawing/2014/main" id="{7EFA3BCE-A742-F34F-BF25-D78A0F9E4EBA}"/>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ṩ1iḋè">
                  <a:extLst>
                    <a:ext uri="{FF2B5EF4-FFF2-40B4-BE49-F238E27FC236}">
                      <a16:creationId xmlns:a16="http://schemas.microsoft.com/office/drawing/2014/main" id="{B46B090F-0F8B-CA48-B053-78EB2F3A7BB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ṩlïḓè">
                  <a:extLst>
                    <a:ext uri="{FF2B5EF4-FFF2-40B4-BE49-F238E27FC236}">
                      <a16:creationId xmlns:a16="http://schemas.microsoft.com/office/drawing/2014/main" id="{49F56233-30C4-0F46-9168-D57271E43D18}"/>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sḷïďè">
                  <a:extLst>
                    <a:ext uri="{FF2B5EF4-FFF2-40B4-BE49-F238E27FC236}">
                      <a16:creationId xmlns:a16="http://schemas.microsoft.com/office/drawing/2014/main" id="{6638C687-B70C-AA41-9638-1415A9AD62F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ļîḓé">
                  <a:extLst>
                    <a:ext uri="{FF2B5EF4-FFF2-40B4-BE49-F238E27FC236}">
                      <a16:creationId xmlns:a16="http://schemas.microsoft.com/office/drawing/2014/main" id="{CB7F3F4F-FF7E-6D41-98A9-583985533E49}"/>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Sļïḑé">
                  <a:extLst>
                    <a:ext uri="{FF2B5EF4-FFF2-40B4-BE49-F238E27FC236}">
                      <a16:creationId xmlns:a16="http://schemas.microsoft.com/office/drawing/2014/main" id="{ED85EC8D-64A6-444E-803E-432FF9B95291}"/>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šlïďè">
                  <a:extLst>
                    <a:ext uri="{FF2B5EF4-FFF2-40B4-BE49-F238E27FC236}">
                      <a16:creationId xmlns:a16="http://schemas.microsoft.com/office/drawing/2014/main" id="{8032418B-2DA6-5447-AE64-7EC7DEC3AF6B}"/>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şḷîḑe">
                  <a:extLst>
                    <a:ext uri="{FF2B5EF4-FFF2-40B4-BE49-F238E27FC236}">
                      <a16:creationId xmlns:a16="http://schemas.microsoft.com/office/drawing/2014/main" id="{2C05E190-E18D-414C-9478-C959185F35F0}"/>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ṥḻiďê">
                  <a:extLst>
                    <a:ext uri="{FF2B5EF4-FFF2-40B4-BE49-F238E27FC236}">
                      <a16:creationId xmlns:a16="http://schemas.microsoft.com/office/drawing/2014/main" id="{0EE4CB63-382B-634A-9811-19A948EF7B3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9" name="ïšľîḍê">
                <a:extLst>
                  <a:ext uri="{FF2B5EF4-FFF2-40B4-BE49-F238E27FC236}">
                    <a16:creationId xmlns:a16="http://schemas.microsoft.com/office/drawing/2014/main" id="{22F2DC19-2069-5346-915C-BE1A926D416C}"/>
                  </a:ext>
                </a:extLst>
              </p:cNvPr>
              <p:cNvGrpSpPr/>
              <p:nvPr/>
            </p:nvGrpSpPr>
            <p:grpSpPr>
              <a:xfrm>
                <a:off x="4412452" y="3781425"/>
                <a:ext cx="2312689" cy="166461"/>
                <a:chOff x="6986588" y="3521075"/>
                <a:chExt cx="1654176" cy="119063"/>
              </a:xfrm>
            </p:grpSpPr>
            <p:sp>
              <p:nvSpPr>
                <p:cNvPr id="120" name="îṩľîḑê">
                  <a:extLst>
                    <a:ext uri="{FF2B5EF4-FFF2-40B4-BE49-F238E27FC236}">
                      <a16:creationId xmlns:a16="http://schemas.microsoft.com/office/drawing/2014/main" id="{FE3DB936-91B2-2141-828C-E229799567BD}"/>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ḷîde">
                  <a:extLst>
                    <a:ext uri="{FF2B5EF4-FFF2-40B4-BE49-F238E27FC236}">
                      <a16:creationId xmlns:a16="http://schemas.microsoft.com/office/drawing/2014/main" id="{28E78463-2413-8041-96B6-80CE0C04FA0F}"/>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ḻîḑê">
                  <a:extLst>
                    <a:ext uri="{FF2B5EF4-FFF2-40B4-BE49-F238E27FC236}">
                      <a16:creationId xmlns:a16="http://schemas.microsoft.com/office/drawing/2014/main" id="{4C2BBE73-6AE9-9242-87EA-A93638EC119C}"/>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ṥlíḑê">
                  <a:extLst>
                    <a:ext uri="{FF2B5EF4-FFF2-40B4-BE49-F238E27FC236}">
                      <a16:creationId xmlns:a16="http://schemas.microsoft.com/office/drawing/2014/main" id="{0A52D05C-BBF6-FF4C-9BF9-75476B98E0A1}"/>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ş1íḋe">
                  <a:extLst>
                    <a:ext uri="{FF2B5EF4-FFF2-40B4-BE49-F238E27FC236}">
                      <a16:creationId xmlns:a16="http://schemas.microsoft.com/office/drawing/2014/main" id="{3EEB9FE5-50DA-DE46-AF80-0A6B9B968480}"/>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ş1ïḋe">
                  <a:extLst>
                    <a:ext uri="{FF2B5EF4-FFF2-40B4-BE49-F238E27FC236}">
                      <a16:creationId xmlns:a16="http://schemas.microsoft.com/office/drawing/2014/main" id="{087A541E-3726-A646-ADEF-23D360B6D60B}"/>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šlídè">
                  <a:extLst>
                    <a:ext uri="{FF2B5EF4-FFF2-40B4-BE49-F238E27FC236}">
                      <a16:creationId xmlns:a16="http://schemas.microsoft.com/office/drawing/2014/main" id="{73B30903-C873-4B4F-83AB-889689A45C0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ṣḻîďe">
                  <a:extLst>
                    <a:ext uri="{FF2B5EF4-FFF2-40B4-BE49-F238E27FC236}">
                      <a16:creationId xmlns:a16="http://schemas.microsoft.com/office/drawing/2014/main" id="{B68610B5-384A-5444-B88F-376C4FA8D0CF}"/>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ḻiḋè">
                  <a:extLst>
                    <a:ext uri="{FF2B5EF4-FFF2-40B4-BE49-F238E27FC236}">
                      <a16:creationId xmlns:a16="http://schemas.microsoft.com/office/drawing/2014/main" id="{3A82AD56-1966-EA4B-B3F8-EB7D1DEA37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ḷíďé">
                  <a:extLst>
                    <a:ext uri="{FF2B5EF4-FFF2-40B4-BE49-F238E27FC236}">
                      <a16:creationId xmlns:a16="http://schemas.microsoft.com/office/drawing/2014/main" id="{54933003-85C3-2C47-A9C4-65A81F207613}"/>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ṡlîďe">
                  <a:extLst>
                    <a:ext uri="{FF2B5EF4-FFF2-40B4-BE49-F238E27FC236}">
                      <a16:creationId xmlns:a16="http://schemas.microsoft.com/office/drawing/2014/main" id="{1BECEAB7-248B-AA42-8908-DD607D3714D2}"/>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şľîḍé">
                  <a:extLst>
                    <a:ext uri="{FF2B5EF4-FFF2-40B4-BE49-F238E27FC236}">
                      <a16:creationId xmlns:a16="http://schemas.microsoft.com/office/drawing/2014/main" id="{98AA2EBD-24E5-A04C-9C30-DEBA2868347A}"/>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ṩľîďe">
                  <a:extLst>
                    <a:ext uri="{FF2B5EF4-FFF2-40B4-BE49-F238E27FC236}">
                      <a16:creationId xmlns:a16="http://schemas.microsoft.com/office/drawing/2014/main" id="{BEF1C259-B328-A949-B6F6-33D71AD47955}"/>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1idè">
                  <a:extLst>
                    <a:ext uri="{FF2B5EF4-FFF2-40B4-BE49-F238E27FC236}">
                      <a16:creationId xmlns:a16="http://schemas.microsoft.com/office/drawing/2014/main" id="{DAD97B4D-4863-4840-A6AA-02D65D81444F}"/>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ṣḷîḋe">
                  <a:extLst>
                    <a:ext uri="{FF2B5EF4-FFF2-40B4-BE49-F238E27FC236}">
                      <a16:creationId xmlns:a16="http://schemas.microsoft.com/office/drawing/2014/main" id="{0D072254-4A39-7448-89AB-C9BE271F54F5}"/>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sp>
        <p:nvSpPr>
          <p:cNvPr id="216" name="矩形 215">
            <a:extLst>
              <a:ext uri="{FF2B5EF4-FFF2-40B4-BE49-F238E27FC236}">
                <a16:creationId xmlns:a16="http://schemas.microsoft.com/office/drawing/2014/main" id="{0CFD86C3-D3BD-5A45-AFAA-B017729B5CCB}"/>
              </a:ext>
            </a:extLst>
          </p:cNvPr>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a:extLst>
              <a:ext uri="{FF2B5EF4-FFF2-40B4-BE49-F238E27FC236}">
                <a16:creationId xmlns:a16="http://schemas.microsoft.com/office/drawing/2014/main" id="{FC1A53E1-F500-2A47-9693-5E1D08EA658B}"/>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a:extLst>
              <a:ext uri="{FF2B5EF4-FFF2-40B4-BE49-F238E27FC236}">
                <a16:creationId xmlns:a16="http://schemas.microsoft.com/office/drawing/2014/main" id="{DB9E50D0-EECC-9D4D-A33E-D6F4CDB03DBB}"/>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75004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sp>
        <p:nvSpPr>
          <p:cNvPr id="9" name="图片占位符 8">
            <a:extLst>
              <a:ext uri="{FF2B5EF4-FFF2-40B4-BE49-F238E27FC236}">
                <a16:creationId xmlns:a16="http://schemas.microsoft.com/office/drawing/2014/main" id="{5604C697-5F9B-7147-A35C-C3337DB17A32}"/>
              </a:ext>
            </a:extLst>
          </p:cNvPr>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a:extLst>
              <a:ext uri="{FF2B5EF4-FFF2-40B4-BE49-F238E27FC236}">
                <a16:creationId xmlns:a16="http://schemas.microsoft.com/office/drawing/2014/main" id="{551A2C21-7BC3-2844-AD24-639AA1B991C7}"/>
              </a:ext>
            </a:extLst>
          </p:cNvPr>
          <p:cNvGrpSpPr/>
          <p:nvPr userDrawn="1"/>
        </p:nvGrpSpPr>
        <p:grpSpPr>
          <a:xfrm>
            <a:off x="10318826" y="6251198"/>
            <a:ext cx="1054401" cy="383497"/>
            <a:chOff x="4412452" y="3106738"/>
            <a:chExt cx="2312689" cy="841148"/>
          </a:xfrm>
        </p:grpSpPr>
        <p:grpSp>
          <p:nvGrpSpPr>
            <p:cNvPr id="8" name="îṥľíḑé">
              <a:extLst>
                <a:ext uri="{FF2B5EF4-FFF2-40B4-BE49-F238E27FC236}">
                  <a16:creationId xmlns:a16="http://schemas.microsoft.com/office/drawing/2014/main" id="{C51606D5-1DA6-BD45-B8C8-7E6CFBC75244}"/>
                </a:ext>
              </a:extLst>
            </p:cNvPr>
            <p:cNvGrpSpPr/>
            <p:nvPr/>
          </p:nvGrpSpPr>
          <p:grpSpPr>
            <a:xfrm>
              <a:off x="4422776" y="3106738"/>
              <a:ext cx="2293937" cy="617538"/>
              <a:chOff x="4422776" y="3106738"/>
              <a:chExt cx="2293937" cy="617538"/>
            </a:xfrm>
          </p:grpSpPr>
          <p:sp>
            <p:nvSpPr>
              <p:cNvPr id="26" name="išḻiḑé">
                <a:extLst>
                  <a:ext uri="{FF2B5EF4-FFF2-40B4-BE49-F238E27FC236}">
                    <a16:creationId xmlns:a16="http://schemas.microsoft.com/office/drawing/2014/main" id="{8F64C362-AB13-2D4F-964A-F833BCA38962}"/>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ṥľíďè">
                <a:extLst>
                  <a:ext uri="{FF2B5EF4-FFF2-40B4-BE49-F238E27FC236}">
                    <a16:creationId xmlns:a16="http://schemas.microsoft.com/office/drawing/2014/main" id="{069010C8-8EBD-A442-A825-477F22862F1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ś1iḑe">
                <a:extLst>
                  <a:ext uri="{FF2B5EF4-FFF2-40B4-BE49-F238E27FC236}">
                    <a16:creationId xmlns:a16="http://schemas.microsoft.com/office/drawing/2014/main" id="{26D8B464-EBBC-3844-892A-F087C0FF5FA9}"/>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ṩ1iḋè">
                <a:extLst>
                  <a:ext uri="{FF2B5EF4-FFF2-40B4-BE49-F238E27FC236}">
                    <a16:creationId xmlns:a16="http://schemas.microsoft.com/office/drawing/2014/main" id="{A7C40DB4-43F1-9842-BE27-4F760A531CA4}"/>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ṩlïḓè">
                <a:extLst>
                  <a:ext uri="{FF2B5EF4-FFF2-40B4-BE49-F238E27FC236}">
                    <a16:creationId xmlns:a16="http://schemas.microsoft.com/office/drawing/2014/main" id="{B70DB39A-8862-6C46-BE57-F40D060F594D}"/>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ḷïďè">
                <a:extLst>
                  <a:ext uri="{FF2B5EF4-FFF2-40B4-BE49-F238E27FC236}">
                    <a16:creationId xmlns:a16="http://schemas.microsoft.com/office/drawing/2014/main" id="{1C6B6F8D-7704-0F47-9810-D4D89FFF619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ṧļîḓé">
                <a:extLst>
                  <a:ext uri="{FF2B5EF4-FFF2-40B4-BE49-F238E27FC236}">
                    <a16:creationId xmlns:a16="http://schemas.microsoft.com/office/drawing/2014/main" id="{8DECD175-6B48-5246-8E38-5E4924647259}"/>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ļïḑé">
                <a:extLst>
                  <a:ext uri="{FF2B5EF4-FFF2-40B4-BE49-F238E27FC236}">
                    <a16:creationId xmlns:a16="http://schemas.microsoft.com/office/drawing/2014/main" id="{32D5404E-C9FC-2147-B25F-B6CAB19EA574}"/>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šlïďè">
                <a:extLst>
                  <a:ext uri="{FF2B5EF4-FFF2-40B4-BE49-F238E27FC236}">
                    <a16:creationId xmlns:a16="http://schemas.microsoft.com/office/drawing/2014/main" id="{39328E2E-83DE-DB4C-8C2C-325266097FCD}"/>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şḷîḑe">
                <a:extLst>
                  <a:ext uri="{FF2B5EF4-FFF2-40B4-BE49-F238E27FC236}">
                    <a16:creationId xmlns:a16="http://schemas.microsoft.com/office/drawing/2014/main" id="{86AB5D53-AA7E-FF4E-A73F-DE2BF8A4303F}"/>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ṥḻiďê">
                <a:extLst>
                  <a:ext uri="{FF2B5EF4-FFF2-40B4-BE49-F238E27FC236}">
                    <a16:creationId xmlns:a16="http://schemas.microsoft.com/office/drawing/2014/main" id="{96507250-BB83-0244-BEFC-B79AF8D925E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0" name="ïšľîḍê">
              <a:extLst>
                <a:ext uri="{FF2B5EF4-FFF2-40B4-BE49-F238E27FC236}">
                  <a16:creationId xmlns:a16="http://schemas.microsoft.com/office/drawing/2014/main" id="{FA3CEFE2-0950-854A-B415-0F4B1AE30539}"/>
                </a:ext>
              </a:extLst>
            </p:cNvPr>
            <p:cNvGrpSpPr/>
            <p:nvPr/>
          </p:nvGrpSpPr>
          <p:grpSpPr>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D16630C2-9F23-8A40-BA8E-E6DF95A730AB}"/>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ṩḷîde">
                <a:extLst>
                  <a:ext uri="{FF2B5EF4-FFF2-40B4-BE49-F238E27FC236}">
                    <a16:creationId xmlns:a16="http://schemas.microsoft.com/office/drawing/2014/main" id="{140F4660-673C-A944-A13F-2C3461A2EA90}"/>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ṣḻîḑê">
                <a:extLst>
                  <a:ext uri="{FF2B5EF4-FFF2-40B4-BE49-F238E27FC236}">
                    <a16:creationId xmlns:a16="http://schemas.microsoft.com/office/drawing/2014/main" id="{50369904-CD71-8749-863C-228C6E3DEC8D}"/>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ṥlíḑê">
                <a:extLst>
                  <a:ext uri="{FF2B5EF4-FFF2-40B4-BE49-F238E27FC236}">
                    <a16:creationId xmlns:a16="http://schemas.microsoft.com/office/drawing/2014/main" id="{706D653C-5F76-8F48-98BD-1BB060D10B00}"/>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ş1íḋe">
                <a:extLst>
                  <a:ext uri="{FF2B5EF4-FFF2-40B4-BE49-F238E27FC236}">
                    <a16:creationId xmlns:a16="http://schemas.microsoft.com/office/drawing/2014/main" id="{78936F2B-312A-0941-A3A8-6658480E60DE}"/>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ş1ïḋe">
                <a:extLst>
                  <a:ext uri="{FF2B5EF4-FFF2-40B4-BE49-F238E27FC236}">
                    <a16:creationId xmlns:a16="http://schemas.microsoft.com/office/drawing/2014/main" id="{1F0A9E6E-7BB3-8A4D-A749-E2F6A5B98B6C}"/>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šlídè">
                <a:extLst>
                  <a:ext uri="{FF2B5EF4-FFF2-40B4-BE49-F238E27FC236}">
                    <a16:creationId xmlns:a16="http://schemas.microsoft.com/office/drawing/2014/main" id="{A9A41216-6648-C348-9C45-AEE996C8EAFD}"/>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ṣḻîďe">
                <a:extLst>
                  <a:ext uri="{FF2B5EF4-FFF2-40B4-BE49-F238E27FC236}">
                    <a16:creationId xmlns:a16="http://schemas.microsoft.com/office/drawing/2014/main" id="{137CA027-FEE4-2140-A8E3-3F87792753EA}"/>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ŝḻiḋè">
                <a:extLst>
                  <a:ext uri="{FF2B5EF4-FFF2-40B4-BE49-F238E27FC236}">
                    <a16:creationId xmlns:a16="http://schemas.microsoft.com/office/drawing/2014/main" id="{63CE211D-B72B-A749-AD93-6DED94C6D3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ḷíďé">
                <a:extLst>
                  <a:ext uri="{FF2B5EF4-FFF2-40B4-BE49-F238E27FC236}">
                    <a16:creationId xmlns:a16="http://schemas.microsoft.com/office/drawing/2014/main" id="{1C38CB20-D424-0B4F-B12E-68CA3FBD720C}"/>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ṡlîďe">
                <a:extLst>
                  <a:ext uri="{FF2B5EF4-FFF2-40B4-BE49-F238E27FC236}">
                    <a16:creationId xmlns:a16="http://schemas.microsoft.com/office/drawing/2014/main" id="{E35953D1-326D-FF47-BC0F-F7CCC1AFF89C}"/>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şľîḍé">
                <a:extLst>
                  <a:ext uri="{FF2B5EF4-FFF2-40B4-BE49-F238E27FC236}">
                    <a16:creationId xmlns:a16="http://schemas.microsoft.com/office/drawing/2014/main" id="{1BC439C6-238A-2044-9550-78187EE6D435}"/>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ľîďe">
                <a:extLst>
                  <a:ext uri="{FF2B5EF4-FFF2-40B4-BE49-F238E27FC236}">
                    <a16:creationId xmlns:a16="http://schemas.microsoft.com/office/drawing/2014/main" id="{EE0B1140-ABB4-9046-B79E-529C54589436}"/>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1idè">
                <a:extLst>
                  <a:ext uri="{FF2B5EF4-FFF2-40B4-BE49-F238E27FC236}">
                    <a16:creationId xmlns:a16="http://schemas.microsoft.com/office/drawing/2014/main" id="{091298CC-A27D-964E-9951-5164432C1683}"/>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ṣḷîḋe">
                <a:extLst>
                  <a:ext uri="{FF2B5EF4-FFF2-40B4-BE49-F238E27FC236}">
                    <a16:creationId xmlns:a16="http://schemas.microsoft.com/office/drawing/2014/main" id="{2892461F-90DA-F44E-A77F-78D1C4C714A9}"/>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167090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Tree>
    <p:extLst>
      <p:ext uri="{BB962C8B-B14F-4D97-AF65-F5344CB8AC3E}">
        <p14:creationId xmlns:p14="http://schemas.microsoft.com/office/powerpoint/2010/main" val="286258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grpSp>
        <p:nvGrpSpPr>
          <p:cNvPr id="108" name="组合 107">
            <a:extLst>
              <a:ext uri="{FF2B5EF4-FFF2-40B4-BE49-F238E27FC236}">
                <a16:creationId xmlns:a16="http://schemas.microsoft.com/office/drawing/2014/main" id="{800D2A5F-D418-9540-BE94-515C5E0BFD6F}"/>
              </a:ext>
            </a:extLst>
          </p:cNvPr>
          <p:cNvGrpSpPr/>
          <p:nvPr userDrawn="1"/>
        </p:nvGrpSpPr>
        <p:grpSpPr>
          <a:xfrm flipH="1">
            <a:off x="7081926" y="1542464"/>
            <a:ext cx="3346546" cy="2744651"/>
            <a:chOff x="5391486" y="1250127"/>
            <a:chExt cx="1521247" cy="1247642"/>
          </a:xfrm>
        </p:grpSpPr>
        <p:sp>
          <p:nvSpPr>
            <p:cNvPr id="109" name="任意形状 108">
              <a:extLst>
                <a:ext uri="{FF2B5EF4-FFF2-40B4-BE49-F238E27FC236}">
                  <a16:creationId xmlns:a16="http://schemas.microsoft.com/office/drawing/2014/main" id="{0687A1B3-222F-1444-8F62-1D4AD90DEDB7}"/>
                </a:ext>
              </a:extLst>
            </p:cNvPr>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1" name="任意形状 110">
              <a:extLst>
                <a:ext uri="{FF2B5EF4-FFF2-40B4-BE49-F238E27FC236}">
                  <a16:creationId xmlns:a16="http://schemas.microsoft.com/office/drawing/2014/main" id="{9CE7ECBC-1D33-D24E-A705-B7E30A874744}"/>
                </a:ext>
              </a:extLst>
            </p:cNvPr>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13" name="矩形标注 112">
            <a:extLst>
              <a:ext uri="{FF2B5EF4-FFF2-40B4-BE49-F238E27FC236}">
                <a16:creationId xmlns:a16="http://schemas.microsoft.com/office/drawing/2014/main" id="{C051AE12-55DB-F74E-B1DF-61E3379EFEBF}"/>
              </a:ext>
            </a:extLst>
          </p:cNvPr>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a:extLst>
              <a:ext uri="{FF2B5EF4-FFF2-40B4-BE49-F238E27FC236}">
                <a16:creationId xmlns:a16="http://schemas.microsoft.com/office/drawing/2014/main" id="{C9A17E54-0F0D-6D4C-AA24-3BE97F9C2995}"/>
              </a:ext>
            </a:extLst>
          </p:cNvPr>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extLst>
      <p:ext uri="{BB962C8B-B14F-4D97-AF65-F5344CB8AC3E}">
        <p14:creationId xmlns:p14="http://schemas.microsoft.com/office/powerpoint/2010/main" val="24573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grpSp>
        <p:nvGrpSpPr>
          <p:cNvPr id="107" name="组合 106">
            <a:extLst>
              <a:ext uri="{FF2B5EF4-FFF2-40B4-BE49-F238E27FC236}">
                <a16:creationId xmlns:a16="http://schemas.microsoft.com/office/drawing/2014/main" id="{3FDD86D2-DF87-3E4E-893D-4CF1CE8430ED}"/>
              </a:ext>
            </a:extLst>
          </p:cNvPr>
          <p:cNvGrpSpPr/>
          <p:nvPr userDrawn="1"/>
        </p:nvGrpSpPr>
        <p:grpSpPr>
          <a:xfrm>
            <a:off x="803275" y="1402933"/>
            <a:ext cx="5296364" cy="4835897"/>
            <a:chOff x="803275" y="1402933"/>
            <a:chExt cx="5296364" cy="4835897"/>
          </a:xfrm>
        </p:grpSpPr>
        <p:sp>
          <p:nvSpPr>
            <p:cNvPr id="108" name="矩形 107">
              <a:extLst>
                <a:ext uri="{FF2B5EF4-FFF2-40B4-BE49-F238E27FC236}">
                  <a16:creationId xmlns:a16="http://schemas.microsoft.com/office/drawing/2014/main" id="{5EA2FCC1-496F-3042-A298-BBE7F6062B87}"/>
                </a:ext>
              </a:extLst>
            </p:cNvPr>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a:extLst>
                <a:ext uri="{FF2B5EF4-FFF2-40B4-BE49-F238E27FC236}">
                  <a16:creationId xmlns:a16="http://schemas.microsoft.com/office/drawing/2014/main" id="{D51CC761-D2F2-C144-B91B-830F18F3D1CB}"/>
                </a:ext>
              </a:extLst>
            </p:cNvPr>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DB59CDC8-8484-474C-B338-22A3B1CCB3A4}"/>
                </a:ext>
              </a:extLst>
            </p:cNvPr>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91BF4771-AF66-F94A-959C-A2AD132560A9}"/>
                </a:ext>
              </a:extLst>
            </p:cNvPr>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D1C6B883-0868-BA4F-A1F3-305900A51EDE}"/>
                </a:ext>
              </a:extLst>
            </p:cNvPr>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939278" y="1513139"/>
            <a:ext cx="5031536" cy="4598296"/>
          </a:xfrm>
        </p:spPr>
        <p:txBody>
          <a:bodyPr/>
          <a:lstStyle/>
          <a:p>
            <a:endParaRPr kumimoji="1" lang="zh-CN" altLang="en-US"/>
          </a:p>
        </p:txBody>
      </p:sp>
    </p:spTree>
    <p:extLst>
      <p:ext uri="{BB962C8B-B14F-4D97-AF65-F5344CB8AC3E}">
        <p14:creationId xmlns:p14="http://schemas.microsoft.com/office/powerpoint/2010/main" val="319716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803275" y="1160464"/>
            <a:ext cx="10585450" cy="2344526"/>
          </a:xfrm>
        </p:spPr>
        <p:txBody>
          <a:bodyPr/>
          <a:lstStyle/>
          <a:p>
            <a:endParaRPr kumimoji="1" lang="zh-CN" altLang="en-US"/>
          </a:p>
        </p:txBody>
      </p:sp>
    </p:spTree>
    <p:extLst>
      <p:ext uri="{BB962C8B-B14F-4D97-AF65-F5344CB8AC3E}">
        <p14:creationId xmlns:p14="http://schemas.microsoft.com/office/powerpoint/2010/main" val="360267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8B7C9D-C1BC-434F-B29C-0E40385631E0}"/>
              </a:ext>
            </a:extLst>
          </p:cNvPr>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8D2EE8-60EB-4758-81FA-19EC197F7013}"/>
              </a:ext>
            </a:extLst>
          </p:cNvPr>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0" name="页脚占位符 4">
            <a:extLst>
              <a:ext uri="{FF2B5EF4-FFF2-40B4-BE49-F238E27FC236}">
                <a16:creationId xmlns:a16="http://schemas.microsoft.com/office/drawing/2014/main" id="{5160DD68-6F9D-4942-B75D-333F4FD92B28}"/>
              </a:ext>
            </a:extLst>
          </p:cNvPr>
          <p:cNvSpPr txBox="1">
            <a:spLocks/>
          </p:cNvSpPr>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96626432"/>
      </p:ext>
    </p:extLst>
  </p:cSld>
  <p:clrMap bg1="lt1" tx1="dk1" bg2="lt2" tx2="dk2" accent1="accent1" accent2="accent2" accent3="accent3" accent4="accent4" accent5="accent5" accent6="accent6" hlink="hlink" folHlink="folHlink"/>
  <p:sldLayoutIdLst>
    <p:sldLayoutId id="2147483673" r:id="rId1"/>
    <p:sldLayoutId id="2147483661" r:id="rId2"/>
    <p:sldLayoutId id="2147483670" r:id="rId3"/>
    <p:sldLayoutId id="2147483674" r:id="rId4"/>
    <p:sldLayoutId id="2147483671" r:id="rId5"/>
    <p:sldLayoutId id="2147483650" r:id="rId6"/>
    <p:sldLayoutId id="2147483665" r:id="rId7"/>
    <p:sldLayoutId id="2147483662" r:id="rId8"/>
    <p:sldLayoutId id="2147483663" r:id="rId9"/>
    <p:sldLayoutId id="2147483666" r:id="rId10"/>
    <p:sldLayoutId id="2147483667" r:id="rId11"/>
    <p:sldLayoutId id="2147483669" r:id="rId12"/>
    <p:sldLayoutId id="2147483668" r:id="rId13"/>
    <p:sldLayoutId id="2147483655"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19" userDrawn="1">
          <p15:clr>
            <a:srgbClr val="F26B43"/>
          </p15:clr>
        </p15:guide>
        <p15:guide id="2" pos="3840" userDrawn="1">
          <p15:clr>
            <a:srgbClr val="F26B43"/>
          </p15:clr>
        </p15:guide>
        <p15:guide id="3" pos="415" userDrawn="1">
          <p15:clr>
            <a:srgbClr val="F26B43"/>
          </p15:clr>
        </p15:guide>
        <p15:guide id="4" pos="7265" userDrawn="1">
          <p15:clr>
            <a:srgbClr val="F26B43"/>
          </p15:clr>
        </p15:guide>
        <p15:guide id="5" orient="horz" pos="640" userDrawn="1">
          <p15:clr>
            <a:srgbClr val="F26B43"/>
          </p15:clr>
        </p15:guide>
        <p15:guide id="6" orient="horz" pos="731" userDrawn="1">
          <p15:clr>
            <a:srgbClr val="F26B43"/>
          </p15:clr>
        </p15:guide>
        <p15:guide id="7" orient="horz" pos="3929" userDrawn="1">
          <p15:clr>
            <a:srgbClr val="F26B43"/>
          </p15:clr>
        </p15:guide>
        <p15:guide id="8" orient="horz" pos="4020" userDrawn="1">
          <p15:clr>
            <a:srgbClr val="F26B43"/>
          </p15:clr>
        </p15:guide>
        <p15:guide id="9" pos="2706" userDrawn="1">
          <p15:clr>
            <a:srgbClr val="F26B43"/>
          </p15:clr>
        </p15:guide>
        <p15:guide id="10" pos="4974" userDrawn="1">
          <p15:clr>
            <a:srgbClr val="F26B43"/>
          </p15:clr>
        </p15:guide>
        <p15:guide id="11" pos="506" userDrawn="1">
          <p15:clr>
            <a:srgbClr val="F26B43"/>
          </p15:clr>
        </p15:guide>
        <p15:guide id="12" pos="71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99392"/>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3BB8D-0646-6F40-9C00-CD3C3CA1ECA9}"/>
              </a:ext>
            </a:extLst>
          </p:cNvPr>
          <p:cNvSpPr>
            <a:spLocks noGrp="1"/>
          </p:cNvSpPr>
          <p:nvPr>
            <p:ph type="ctrTitle"/>
          </p:nvPr>
        </p:nvSpPr>
        <p:spPr>
          <a:xfrm>
            <a:off x="817124" y="1130301"/>
            <a:ext cx="7112161" cy="2177314"/>
          </a:xfrm>
        </p:spPr>
        <p:txBody>
          <a:bodyPr>
            <a:normAutofit/>
          </a:bodyPr>
          <a:lstStyle/>
          <a:p>
            <a:r>
              <a:rPr lang="en-US" altLang="zh-CN" dirty="0"/>
              <a:t>Multimodal machine learning</a:t>
            </a:r>
            <a:endParaRPr lang="zh-CN" altLang="en-US" dirty="0"/>
          </a:p>
        </p:txBody>
      </p:sp>
      <p:sp>
        <p:nvSpPr>
          <p:cNvPr id="3" name="副标题 2">
            <a:extLst>
              <a:ext uri="{FF2B5EF4-FFF2-40B4-BE49-F238E27FC236}">
                <a16:creationId xmlns:a16="http://schemas.microsoft.com/office/drawing/2014/main" id="{346150DD-6BFD-F640-A5D2-BB5E5E3789AF}"/>
              </a:ext>
            </a:extLst>
          </p:cNvPr>
          <p:cNvSpPr>
            <a:spLocks noGrp="1"/>
          </p:cNvSpPr>
          <p:nvPr>
            <p:ph type="subTitle" idx="1"/>
          </p:nvPr>
        </p:nvSpPr>
        <p:spPr/>
        <p:txBody>
          <a:bodyPr/>
          <a:lstStyle/>
          <a:p>
            <a:r>
              <a:rPr lang="zh-CN" altLang="en-US" dirty="0"/>
              <a:t>多模态机器学习</a:t>
            </a:r>
          </a:p>
        </p:txBody>
      </p:sp>
      <p:sp>
        <p:nvSpPr>
          <p:cNvPr id="35" name="文本占位符 34">
            <a:extLst>
              <a:ext uri="{FF2B5EF4-FFF2-40B4-BE49-F238E27FC236}">
                <a16:creationId xmlns:a16="http://schemas.microsoft.com/office/drawing/2014/main" id="{FD5906FD-A821-8A40-812A-4AF25E7A6E5D}"/>
              </a:ext>
            </a:extLst>
          </p:cNvPr>
          <p:cNvSpPr>
            <a:spLocks noGrp="1"/>
          </p:cNvSpPr>
          <p:nvPr>
            <p:ph type="body" sz="quarter" idx="14"/>
          </p:nvPr>
        </p:nvSpPr>
        <p:spPr/>
        <p:txBody>
          <a:bodyPr/>
          <a:lstStyle/>
          <a:p>
            <a:r>
              <a:rPr lang="zh-CN" altLang="en-US" dirty="0"/>
              <a:t>演讲者：陈嘉辉</a:t>
            </a:r>
            <a:endParaRPr lang="en-US" altLang="zh-CN" dirty="0"/>
          </a:p>
          <a:p>
            <a:r>
              <a:rPr lang="zh-CN" altLang="en-US" dirty="0"/>
              <a:t>时间：</a:t>
            </a:r>
            <a:r>
              <a:rPr lang="en-US" altLang="zh-CN" dirty="0"/>
              <a:t>2021</a:t>
            </a:r>
            <a:r>
              <a:rPr lang="en-GB" altLang="zh-CN" dirty="0"/>
              <a:t>.</a:t>
            </a:r>
            <a:r>
              <a:rPr lang="en-US" altLang="zh-CN" dirty="0"/>
              <a:t>12</a:t>
            </a:r>
            <a:r>
              <a:rPr lang="en-GB" altLang="zh-CN" dirty="0"/>
              <a:t>.</a:t>
            </a:r>
            <a:r>
              <a:rPr lang="en-US" altLang="zh-CN" dirty="0"/>
              <a:t>8</a:t>
            </a:r>
            <a:endParaRPr lang="zh-CN" altLang="en-US" dirty="0"/>
          </a:p>
          <a:p>
            <a:endParaRPr lang="zh-CN" altLang="en-US" dirty="0"/>
          </a:p>
        </p:txBody>
      </p:sp>
      <p:pic>
        <p:nvPicPr>
          <p:cNvPr id="8" name="图片占位符 7" descr="图片包含 天空, 户外, 建筑物, 日落&#10;&#10;描述已自动生成">
            <a:extLst>
              <a:ext uri="{FF2B5EF4-FFF2-40B4-BE49-F238E27FC236}">
                <a16:creationId xmlns:a16="http://schemas.microsoft.com/office/drawing/2014/main" id="{FEAD5655-493F-1B4D-AB22-472B5645CBCD}"/>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30085" r="30085"/>
          <a:stretch/>
        </p:blipFill>
        <p:spPr/>
      </p:pic>
    </p:spTree>
    <p:extLst>
      <p:ext uri="{BB962C8B-B14F-4D97-AF65-F5344CB8AC3E}">
        <p14:creationId xmlns:p14="http://schemas.microsoft.com/office/powerpoint/2010/main" val="96972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fontScale="85000" lnSpcReduction="10000"/>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表征</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一个基本挑战是学习如何以一种利用多模态的互补性和冗余性的特质来表示和总结多模态数据。多模态数据的异构性使得构造这样的表示具有挑战性。例如，语言通常是符号化的，而音频和视觉形式将被表示为信号</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翻译</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第二个挑战是如何将数据从一种模式转换为另一种模式。不仅数据是异构的，而且模式之间的关系往往是开放的或主观的。例如，有许多正确的方法来描述一个形象，而完美的翻译可能不存在。</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对齐</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三个挑战是确定来自两种或两种以上不同模式要素之间的直接关系。例如，我们可能想要将食谱中的步骤与显示菜肴制作过程的视频对齐。为了应对这一挑战，我们需要衡量不同模式之间的相似性，并处理可能的长期依赖性和模糊性。</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11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7FF457-D3FE-BE4D-BB4F-E8EFD0967FFB}"/>
              </a:ext>
            </a:extLst>
          </p:cNvPr>
          <p:cNvSpPr>
            <a:spLocks noGrp="1"/>
          </p:cNvSpPr>
          <p:nvPr>
            <p:ph type="title"/>
          </p:nvPr>
        </p:nvSpPr>
        <p:spPr/>
        <p:txBody>
          <a:bodyPr/>
          <a:lstStyle/>
          <a:p>
            <a:r>
              <a:rPr lang="zh-CN" altLang="en-US" dirty="0"/>
              <a:t>研究背景与意义</a:t>
            </a:r>
          </a:p>
        </p:txBody>
      </p:sp>
      <p:sp>
        <p:nvSpPr>
          <p:cNvPr id="31" name="文本框 30">
            <a:extLst>
              <a:ext uri="{FF2B5EF4-FFF2-40B4-BE49-F238E27FC236}">
                <a16:creationId xmlns:a16="http://schemas.microsoft.com/office/drawing/2014/main" id="{B7F3AC1F-FCB8-7C41-BE42-A3710C1DDFB7}"/>
              </a:ext>
            </a:extLst>
          </p:cNvPr>
          <p:cNvSpPr txBox="1"/>
          <p:nvPr/>
        </p:nvSpPr>
        <p:spPr>
          <a:xfrm>
            <a:off x="6380488" y="1958037"/>
            <a:ext cx="5008237" cy="4277659"/>
          </a:xfrm>
          <a:prstGeom prst="rect">
            <a:avLst/>
          </a:prstGeom>
          <a:noFill/>
        </p:spPr>
        <p:txBody>
          <a:bodyPr wrap="square" lIns="180000" tIns="180000" rIns="180000" bIns="180000" rtlCol="0">
            <a:normAutofit/>
          </a:bodyPr>
          <a:lstStyle/>
          <a:p>
            <a:pPr algn="just">
              <a:lnSpc>
                <a:spcPct val="130000"/>
              </a:lnSpc>
              <a:spcAft>
                <a:spcPts val="600"/>
              </a:spcAft>
            </a:pPr>
            <a:r>
              <a:rPr lang="zh-CN" altLang="en-US" b="1" i="0" dirty="0">
                <a:solidFill>
                  <a:srgbClr val="121212"/>
                </a:solidFill>
                <a:effectLst/>
                <a:latin typeface="-apple-system"/>
              </a:rPr>
              <a:t>显示对齐。</a:t>
            </a:r>
            <a:r>
              <a:rPr lang="zh-CN" altLang="en-US" b="0" i="0" dirty="0">
                <a:solidFill>
                  <a:srgbClr val="121212"/>
                </a:solidFill>
                <a:effectLst/>
                <a:latin typeface="-apple-system"/>
              </a:rPr>
              <a:t>如果一个模型的优化目标是最大化多模态数据的子元素的对齐程度，则称为显示对齐。</a:t>
            </a:r>
            <a:endParaRPr lang="en-US" altLang="zh-CN" b="0" i="0" dirty="0">
              <a:solidFill>
                <a:srgbClr val="121212"/>
              </a:solidFill>
              <a:effectLst/>
              <a:latin typeface="-apple-system"/>
            </a:endParaRPr>
          </a:p>
          <a:p>
            <a:pPr algn="just">
              <a:lnSpc>
                <a:spcPct val="130000"/>
              </a:lnSpc>
              <a:spcAft>
                <a:spcPts val="600"/>
              </a:spcAft>
            </a:pPr>
            <a:endParaRPr lang="en-US" altLang="zh-CN" b="0" i="0" dirty="0">
              <a:solidFill>
                <a:srgbClr val="121212"/>
              </a:solidFill>
              <a:effectLst/>
              <a:latin typeface="-apple-system"/>
            </a:endParaRPr>
          </a:p>
          <a:p>
            <a:pPr algn="just">
              <a:lnSpc>
                <a:spcPct val="130000"/>
              </a:lnSpc>
              <a:spcAft>
                <a:spcPts val="600"/>
              </a:spcAft>
            </a:pPr>
            <a:r>
              <a:rPr lang="zh-CN" altLang="en-US" b="1" i="0" dirty="0">
                <a:solidFill>
                  <a:srgbClr val="121212"/>
                </a:solidFill>
                <a:effectLst/>
                <a:latin typeface="-apple-system"/>
              </a:rPr>
              <a:t>隐式对齐。</a:t>
            </a:r>
            <a:r>
              <a:rPr lang="zh-CN" altLang="en-US" b="0" i="0" dirty="0">
                <a:solidFill>
                  <a:srgbClr val="121212"/>
                </a:solidFill>
                <a:effectLst/>
                <a:latin typeface="-apple-system"/>
              </a:rPr>
              <a:t>如果模型的最终优化目标不是对齐任务，对齐过程仅仅是某个中间</a:t>
            </a:r>
            <a:r>
              <a:rPr lang="en-US" altLang="zh-CN" b="0" i="0" dirty="0">
                <a:solidFill>
                  <a:srgbClr val="121212"/>
                </a:solidFill>
                <a:effectLst/>
                <a:latin typeface="-apple-system"/>
              </a:rPr>
              <a:t>(</a:t>
            </a:r>
            <a:r>
              <a:rPr lang="zh-CN" altLang="en-US" b="0" i="0" dirty="0">
                <a:solidFill>
                  <a:srgbClr val="121212"/>
                </a:solidFill>
                <a:effectLst/>
                <a:latin typeface="-apple-system"/>
              </a:rPr>
              <a:t>或隐式</a:t>
            </a:r>
            <a:r>
              <a:rPr lang="en-US" altLang="zh-CN" b="0" i="0" dirty="0">
                <a:solidFill>
                  <a:srgbClr val="121212"/>
                </a:solidFill>
                <a:effectLst/>
                <a:latin typeface="-apple-system"/>
              </a:rPr>
              <a:t>)</a:t>
            </a:r>
            <a:r>
              <a:rPr lang="zh-CN" altLang="en-US" b="0" i="0" dirty="0">
                <a:solidFill>
                  <a:srgbClr val="121212"/>
                </a:solidFill>
                <a:effectLst/>
                <a:latin typeface="-apple-system"/>
              </a:rPr>
              <a:t>步骤，则称为隐式对齐。</a:t>
            </a:r>
            <a:endParaRPr kumimoji="1" lang="zh-CN" altLang="en-US" dirty="0">
              <a:solidFill>
                <a:schemeClr val="tx1">
                  <a:lumMod val="75000"/>
                  <a:lumOff val="25000"/>
                </a:schemeClr>
              </a:solidFill>
            </a:endParaRPr>
          </a:p>
        </p:txBody>
      </p:sp>
      <p:grpSp>
        <p:nvGrpSpPr>
          <p:cNvPr id="34" name="组合 33">
            <a:extLst>
              <a:ext uri="{FF2B5EF4-FFF2-40B4-BE49-F238E27FC236}">
                <a16:creationId xmlns:a16="http://schemas.microsoft.com/office/drawing/2014/main" id="{29B7D798-380F-1447-BEF0-60CDC585AC9E}"/>
              </a:ext>
            </a:extLst>
          </p:cNvPr>
          <p:cNvGrpSpPr/>
          <p:nvPr/>
        </p:nvGrpSpPr>
        <p:grpSpPr>
          <a:xfrm>
            <a:off x="6095999" y="1342782"/>
            <a:ext cx="5292725" cy="607665"/>
            <a:chOff x="6095999" y="1342782"/>
            <a:chExt cx="5292725" cy="607665"/>
          </a:xfrm>
        </p:grpSpPr>
        <p:sp>
          <p:nvSpPr>
            <p:cNvPr id="32" name="文本框 31">
              <a:extLst>
                <a:ext uri="{FF2B5EF4-FFF2-40B4-BE49-F238E27FC236}">
                  <a16:creationId xmlns:a16="http://schemas.microsoft.com/office/drawing/2014/main" id="{1057595C-0E86-204E-B336-6F07EADE6FE4}"/>
                </a:ext>
              </a:extLst>
            </p:cNvPr>
            <p:cNvSpPr txBox="1"/>
            <p:nvPr/>
          </p:nvSpPr>
          <p:spPr>
            <a:xfrm>
              <a:off x="6095999" y="1342782"/>
              <a:ext cx="5292725" cy="600075"/>
            </a:xfrm>
            <a:prstGeom prst="rect">
              <a:avLst/>
            </a:prstGeom>
            <a:noFill/>
          </p:spPr>
          <p:txBody>
            <a:bodyPr wrap="square" lIns="0" tIns="0" rIns="0" bIns="0" rtlCol="0" anchor="ctr" anchorCtr="0">
              <a:normAutofit/>
            </a:bodyPr>
            <a:lstStyle/>
            <a:p>
              <a:pPr algn="ctr">
                <a:lnSpc>
                  <a:spcPct val="120000"/>
                </a:lnSpc>
              </a:pPr>
              <a:r>
                <a:rPr kumimoji="1" lang="zh-CN" altLang="en-US" sz="2400" b="1" dirty="0">
                  <a:solidFill>
                    <a:schemeClr val="accent2"/>
                  </a:solidFill>
                </a:rPr>
                <a:t>对齐</a:t>
              </a:r>
            </a:p>
          </p:txBody>
        </p:sp>
        <p:cxnSp>
          <p:nvCxnSpPr>
            <p:cNvPr id="33" name="直线连接符 32">
              <a:extLst>
                <a:ext uri="{FF2B5EF4-FFF2-40B4-BE49-F238E27FC236}">
                  <a16:creationId xmlns:a16="http://schemas.microsoft.com/office/drawing/2014/main" id="{BC637ACD-17A6-6F40-8DCB-91DFECF35A2F}"/>
                </a:ext>
              </a:extLst>
            </p:cNvPr>
            <p:cNvCxnSpPr/>
            <p:nvPr/>
          </p:nvCxnSpPr>
          <p:spPr>
            <a:xfrm>
              <a:off x="8502876" y="1950447"/>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11406166-A2E3-432C-9D69-95EA0DC2359A}"/>
              </a:ext>
            </a:extLst>
          </p:cNvPr>
          <p:cNvPicPr>
            <a:picLocks noChangeAspect="1"/>
          </p:cNvPicPr>
          <p:nvPr/>
        </p:nvPicPr>
        <p:blipFill>
          <a:blip r:embed="rId3"/>
          <a:stretch>
            <a:fillRect/>
          </a:stretch>
        </p:blipFill>
        <p:spPr>
          <a:xfrm>
            <a:off x="1476401" y="1743466"/>
            <a:ext cx="3932682" cy="4020252"/>
          </a:xfrm>
          <a:prstGeom prst="rect">
            <a:avLst/>
          </a:prstGeom>
        </p:spPr>
      </p:pic>
    </p:spTree>
    <p:extLst>
      <p:ext uri="{BB962C8B-B14F-4D97-AF65-F5344CB8AC3E}">
        <p14:creationId xmlns:p14="http://schemas.microsoft.com/office/powerpoint/2010/main" val="254567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30017"/>
                </a:solidFill>
                <a:effectLst/>
                <a:uLnTx/>
                <a:uFillTx/>
                <a:latin typeface="Arial"/>
                <a:ea typeface="微软雅黑"/>
                <a:cs typeface="+mn-cs"/>
              </a:rPr>
              <a:t>对齐</a:t>
            </a: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1BAEFF7-0237-49D5-BE09-F89CDE3AB8AC}"/>
              </a:ext>
            </a:extLst>
          </p:cNvPr>
          <p:cNvPicPr>
            <a:picLocks noChangeAspect="1"/>
          </p:cNvPicPr>
          <p:nvPr/>
        </p:nvPicPr>
        <p:blipFill>
          <a:blip r:embed="rId3"/>
          <a:stretch>
            <a:fillRect/>
          </a:stretch>
        </p:blipFill>
        <p:spPr>
          <a:xfrm>
            <a:off x="3130188" y="2226945"/>
            <a:ext cx="5571623" cy="3678030"/>
          </a:xfrm>
          <a:prstGeom prst="rect">
            <a:avLst/>
          </a:prstGeom>
        </p:spPr>
      </p:pic>
    </p:spTree>
    <p:extLst>
      <p:ext uri="{BB962C8B-B14F-4D97-AF65-F5344CB8AC3E}">
        <p14:creationId xmlns:p14="http://schemas.microsoft.com/office/powerpoint/2010/main" val="59859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30017"/>
                </a:solidFill>
                <a:effectLst/>
                <a:uLnTx/>
                <a:uFillTx/>
                <a:latin typeface="Arial"/>
                <a:ea typeface="微软雅黑"/>
                <a:cs typeface="+mn-cs"/>
              </a:rPr>
              <a:t>对齐</a:t>
            </a: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1BAEFF7-0237-49D5-BE09-F89CDE3AB8AC}"/>
              </a:ext>
            </a:extLst>
          </p:cNvPr>
          <p:cNvPicPr>
            <a:picLocks noChangeAspect="1"/>
          </p:cNvPicPr>
          <p:nvPr/>
        </p:nvPicPr>
        <p:blipFill>
          <a:blip r:embed="rId3"/>
          <a:stretch>
            <a:fillRect/>
          </a:stretch>
        </p:blipFill>
        <p:spPr>
          <a:xfrm>
            <a:off x="3130188" y="2226945"/>
            <a:ext cx="5571623" cy="3678030"/>
          </a:xfrm>
          <a:prstGeom prst="rect">
            <a:avLst/>
          </a:prstGeom>
        </p:spPr>
      </p:pic>
      <p:pic>
        <p:nvPicPr>
          <p:cNvPr id="5" name="图片 4">
            <a:extLst>
              <a:ext uri="{FF2B5EF4-FFF2-40B4-BE49-F238E27FC236}">
                <a16:creationId xmlns:a16="http://schemas.microsoft.com/office/drawing/2014/main" id="{69A31301-668D-44A9-8756-EF0F409CD176}"/>
              </a:ext>
            </a:extLst>
          </p:cNvPr>
          <p:cNvPicPr>
            <a:picLocks noChangeAspect="1"/>
          </p:cNvPicPr>
          <p:nvPr/>
        </p:nvPicPr>
        <p:blipFill>
          <a:blip r:embed="rId4"/>
          <a:stretch>
            <a:fillRect/>
          </a:stretch>
        </p:blipFill>
        <p:spPr>
          <a:xfrm>
            <a:off x="1532497" y="2251275"/>
            <a:ext cx="9487006" cy="3823030"/>
          </a:xfrm>
          <a:prstGeom prst="rect">
            <a:avLst/>
          </a:prstGeom>
        </p:spPr>
      </p:pic>
    </p:spTree>
    <p:extLst>
      <p:ext uri="{BB962C8B-B14F-4D97-AF65-F5344CB8AC3E}">
        <p14:creationId xmlns:p14="http://schemas.microsoft.com/office/powerpoint/2010/main" val="2689588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融合</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四个挑战是将来自两个或多个模式的信息连接起来，以执行预测。例如，在视听语音识别中，将唇动的视觉描述与语音信号相融合，来预测口语单词。来自不同模态的信息可能具有不同的预测能力和噪声拓扑结构，而在单个模态中可能丢失数据。</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协同学习</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五个挑战是在模式、它们的表征和它们的预测模型之间转移知识。这可以通过协同训练、概念基础和零样本学习的算法来证明。共同学习探索如何从一种模式的知识学习可以帮助一个计算模型训练另一个不同的模态。当一种模式的资源有限</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例如，有注释的数据</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时，这一挑战尤其重要。</a:t>
            </a:r>
            <a:endParaRPr lang="en-US" altLang="zh-CN" sz="1800" dirty="0">
              <a:solidFill>
                <a:schemeClr val="tx1">
                  <a:lumMod val="75000"/>
                  <a:lumOff val="25000"/>
                </a:schemeClr>
              </a:solidFill>
            </a:endParaRP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0395E4E-1FD6-DF43-AD22-A61E8271B4A5}"/>
              </a:ext>
            </a:extLst>
          </p:cNvPr>
          <p:cNvSpPr>
            <a:spLocks noGrp="1"/>
          </p:cNvSpPr>
          <p:nvPr>
            <p:ph type="title"/>
          </p:nvPr>
        </p:nvSpPr>
        <p:spPr>
          <a:xfrm>
            <a:off x="803274" y="288923"/>
            <a:ext cx="8970989" cy="663575"/>
          </a:xfrm>
        </p:spPr>
        <p:txBody>
          <a:bodyPr/>
          <a:lstStyle/>
          <a:p>
            <a:r>
              <a:rPr lang="zh-CN" altLang="en-US" dirty="0"/>
              <a:t>研究背景与意义</a:t>
            </a:r>
            <a:endParaRPr kumimoji="1" lang="zh-CN" altLang="en-US" dirty="0"/>
          </a:p>
        </p:txBody>
      </p:sp>
      <p:sp>
        <p:nvSpPr>
          <p:cNvPr id="25" name="文本框 24">
            <a:extLst>
              <a:ext uri="{FF2B5EF4-FFF2-40B4-BE49-F238E27FC236}">
                <a16:creationId xmlns:a16="http://schemas.microsoft.com/office/drawing/2014/main" id="{DBA0DAB0-D8CB-AF43-A705-75105B6D9A5F}"/>
              </a:ext>
            </a:extLst>
          </p:cNvPr>
          <p:cNvSpPr txBox="1"/>
          <p:nvPr/>
        </p:nvSpPr>
        <p:spPr>
          <a:xfrm>
            <a:off x="803274"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b="1" dirty="0">
                <a:solidFill>
                  <a:schemeClr val="bg1"/>
                </a:solidFill>
              </a:rPr>
              <a:t>前融合</a:t>
            </a:r>
          </a:p>
        </p:txBody>
      </p:sp>
      <p:sp>
        <p:nvSpPr>
          <p:cNvPr id="26" name="文本框 25">
            <a:extLst>
              <a:ext uri="{FF2B5EF4-FFF2-40B4-BE49-F238E27FC236}">
                <a16:creationId xmlns:a16="http://schemas.microsoft.com/office/drawing/2014/main" id="{EAF67C22-A4E3-9C46-B3B9-7F62125C4821}"/>
              </a:ext>
            </a:extLst>
          </p:cNvPr>
          <p:cNvSpPr txBox="1"/>
          <p:nvPr/>
        </p:nvSpPr>
        <p:spPr>
          <a:xfrm>
            <a:off x="6096000"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b="1" dirty="0">
                <a:solidFill>
                  <a:schemeClr val="bg1"/>
                </a:solidFill>
              </a:rPr>
              <a:t>后融合</a:t>
            </a:r>
          </a:p>
        </p:txBody>
      </p:sp>
      <p:sp>
        <p:nvSpPr>
          <p:cNvPr id="29" name="文本占位符 2">
            <a:extLst>
              <a:ext uri="{FF2B5EF4-FFF2-40B4-BE49-F238E27FC236}">
                <a16:creationId xmlns:a16="http://schemas.microsoft.com/office/drawing/2014/main" id="{B9F26345-ED80-F848-88F2-B7499D33B641}"/>
              </a:ext>
            </a:extLst>
          </p:cNvPr>
          <p:cNvSpPr txBox="1">
            <a:spLocks/>
          </p:cNvSpPr>
          <p:nvPr/>
        </p:nvSpPr>
        <p:spPr>
          <a:xfrm>
            <a:off x="803276" y="4308475"/>
            <a:ext cx="5119396" cy="1928814"/>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lang="zh-CN" altLang="en-US" sz="1800" i="0" dirty="0">
                <a:solidFill>
                  <a:srgbClr val="121212"/>
                </a:solidFill>
                <a:effectLst/>
                <a:latin typeface="+mn-ea"/>
              </a:rPr>
              <a:t>前融合：指在模型的浅层</a:t>
            </a:r>
            <a:r>
              <a:rPr lang="en-US" altLang="zh-CN" sz="1800" i="0" dirty="0">
                <a:solidFill>
                  <a:srgbClr val="121212"/>
                </a:solidFill>
                <a:effectLst/>
                <a:latin typeface="+mn-ea"/>
              </a:rPr>
              <a:t>(</a:t>
            </a:r>
            <a:r>
              <a:rPr lang="zh-CN" altLang="en-US" sz="1800" i="0" dirty="0">
                <a:solidFill>
                  <a:srgbClr val="121212"/>
                </a:solidFill>
                <a:effectLst/>
                <a:latin typeface="+mn-ea"/>
              </a:rPr>
              <a:t>或输入层</a:t>
            </a:r>
            <a:r>
              <a:rPr lang="en-US" altLang="zh-CN" sz="1800" i="0" dirty="0">
                <a:solidFill>
                  <a:srgbClr val="121212"/>
                </a:solidFill>
                <a:effectLst/>
                <a:latin typeface="+mn-ea"/>
              </a:rPr>
              <a:t>)</a:t>
            </a:r>
            <a:r>
              <a:rPr lang="zh-CN" altLang="en-US" sz="1800" i="0" dirty="0">
                <a:solidFill>
                  <a:srgbClr val="121212"/>
                </a:solidFill>
                <a:effectLst/>
                <a:latin typeface="+mn-ea"/>
              </a:rPr>
              <a:t>将多个模态的特征拼接起来。</a:t>
            </a:r>
            <a:endParaRPr kumimoji="1" lang="zh-CN" altLang="en-US" sz="1800" dirty="0">
              <a:solidFill>
                <a:schemeClr val="tx1">
                  <a:lumMod val="75000"/>
                  <a:lumOff val="25000"/>
                </a:schemeClr>
              </a:solidFill>
              <a:latin typeface="+mn-ea"/>
            </a:endParaRPr>
          </a:p>
        </p:txBody>
      </p:sp>
      <p:sp>
        <p:nvSpPr>
          <p:cNvPr id="30" name="文本占位符 2">
            <a:extLst>
              <a:ext uri="{FF2B5EF4-FFF2-40B4-BE49-F238E27FC236}">
                <a16:creationId xmlns:a16="http://schemas.microsoft.com/office/drawing/2014/main" id="{11FEB6F2-C96A-4343-8346-10B43ABD709E}"/>
              </a:ext>
            </a:extLst>
          </p:cNvPr>
          <p:cNvSpPr txBox="1">
            <a:spLocks/>
          </p:cNvSpPr>
          <p:nvPr/>
        </p:nvSpPr>
        <p:spPr>
          <a:xfrm>
            <a:off x="6096001" y="4308475"/>
            <a:ext cx="5119396" cy="1928813"/>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前融合：指在模型的浅层</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或输入层</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将多个模态的特征拼接起来。</a:t>
            </a:r>
          </a:p>
        </p:txBody>
      </p:sp>
      <p:sp>
        <p:nvSpPr>
          <p:cNvPr id="31" name="矩形 30">
            <a:extLst>
              <a:ext uri="{FF2B5EF4-FFF2-40B4-BE49-F238E27FC236}">
                <a16:creationId xmlns:a16="http://schemas.microsoft.com/office/drawing/2014/main" id="{FF4C5704-89A3-1A4D-92B0-983F781A8E54}"/>
              </a:ext>
            </a:extLst>
          </p:cNvPr>
          <p:cNvSpPr/>
          <p:nvPr/>
        </p:nvSpPr>
        <p:spPr>
          <a:xfrm>
            <a:off x="851337"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33" name="矩形 32">
            <a:extLst>
              <a:ext uri="{FF2B5EF4-FFF2-40B4-BE49-F238E27FC236}">
                <a16:creationId xmlns:a16="http://schemas.microsoft.com/office/drawing/2014/main" id="{2B8E7C04-C635-324F-B79C-F668748FA577}"/>
              </a:ext>
            </a:extLst>
          </p:cNvPr>
          <p:cNvSpPr/>
          <p:nvPr/>
        </p:nvSpPr>
        <p:spPr>
          <a:xfrm>
            <a:off x="6144063"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5" name="图片 4">
            <a:extLst>
              <a:ext uri="{FF2B5EF4-FFF2-40B4-BE49-F238E27FC236}">
                <a16:creationId xmlns:a16="http://schemas.microsoft.com/office/drawing/2014/main" id="{5BDF810A-2DD5-409D-8409-0265B67DA554}"/>
              </a:ext>
            </a:extLst>
          </p:cNvPr>
          <p:cNvPicPr>
            <a:picLocks noChangeAspect="1"/>
          </p:cNvPicPr>
          <p:nvPr/>
        </p:nvPicPr>
        <p:blipFill>
          <a:blip r:embed="rId3"/>
          <a:stretch>
            <a:fillRect/>
          </a:stretch>
        </p:blipFill>
        <p:spPr>
          <a:xfrm>
            <a:off x="1756133" y="1384297"/>
            <a:ext cx="8679734" cy="1828804"/>
          </a:xfrm>
          <a:prstGeom prst="rect">
            <a:avLst/>
          </a:prstGeom>
        </p:spPr>
      </p:pic>
    </p:spTree>
    <p:extLst>
      <p:ext uri="{BB962C8B-B14F-4D97-AF65-F5344CB8AC3E}">
        <p14:creationId xmlns:p14="http://schemas.microsoft.com/office/powerpoint/2010/main" val="419926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融合</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四个挑战是将来自两个或多个模式的信息连接起来，以执行预测。例如，在视听语音识别中，将唇动的视觉描述与语音信号相融合，来预测口语单词。来自不同模态的信息可能具有不同的预测能力和噪声拓扑结构，而在单个模态中可能丢失数据。</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协同学习</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五个挑战是在模式、它们的表征和它们的预测模型之间转移知识。这可以通过协同训练、概念基础和零样本学习的算法来证明。共同学习探索如何从一种模式的知识学习可以帮助一个计算模型训练另一个不同的模态。当一种模式的资源有限</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例如，有注释的数据</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时，这一挑战尤其重要。</a:t>
            </a:r>
            <a:endParaRPr lang="en-US" altLang="zh-CN" sz="1800" dirty="0">
              <a:solidFill>
                <a:schemeClr val="tx1">
                  <a:lumMod val="75000"/>
                  <a:lumOff val="25000"/>
                </a:schemeClr>
              </a:solidFill>
            </a:endParaRP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5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42AAB36-3EAC-477B-A96A-CCED0B5E25DC}"/>
              </a:ext>
            </a:extLst>
          </p:cNvPr>
          <p:cNvPicPr>
            <a:picLocks noChangeAspect="1"/>
          </p:cNvPicPr>
          <p:nvPr/>
        </p:nvPicPr>
        <p:blipFill>
          <a:blip r:embed="rId3"/>
          <a:stretch>
            <a:fillRect/>
          </a:stretch>
        </p:blipFill>
        <p:spPr>
          <a:xfrm>
            <a:off x="803275" y="2024768"/>
            <a:ext cx="5394584" cy="4210932"/>
          </a:xfrm>
          <a:prstGeom prst="rect">
            <a:avLst/>
          </a:prstGeom>
        </p:spPr>
      </p:pic>
      <p:sp>
        <p:nvSpPr>
          <p:cNvPr id="11" name="文本框 10">
            <a:extLst>
              <a:ext uri="{FF2B5EF4-FFF2-40B4-BE49-F238E27FC236}">
                <a16:creationId xmlns:a16="http://schemas.microsoft.com/office/drawing/2014/main" id="{BB90B1F2-20D3-4630-954A-3E325A556075}"/>
              </a:ext>
            </a:extLst>
          </p:cNvPr>
          <p:cNvSpPr txBox="1"/>
          <p:nvPr/>
        </p:nvSpPr>
        <p:spPr>
          <a:xfrm>
            <a:off x="6380488" y="2024768"/>
            <a:ext cx="5008237" cy="4210932"/>
          </a:xfrm>
          <a:prstGeom prst="rect">
            <a:avLst/>
          </a:prstGeom>
          <a:noFill/>
        </p:spPr>
        <p:txBody>
          <a:bodyPr wrap="square" lIns="180000" tIns="180000" rIns="180000" bIns="180000" rtlCol="0">
            <a:normAutofit/>
          </a:bodyPr>
          <a:lstStyle/>
          <a:p>
            <a:pPr marL="285750" indent="-285750" algn="just">
              <a:lnSpc>
                <a:spcPct val="130000"/>
              </a:lnSpc>
              <a:spcAft>
                <a:spcPts val="600"/>
              </a:spcAft>
              <a:buFont typeface="Wingdings" panose="05000000000000000000" pitchFamily="2" charset="2"/>
              <a:buChar char="l"/>
            </a:pPr>
            <a:r>
              <a:rPr kumimoji="1" lang="zh-CN" altLang="en-US" dirty="0">
                <a:solidFill>
                  <a:schemeClr val="tx1">
                    <a:lumMod val="75000"/>
                    <a:lumOff val="25000"/>
                  </a:schemeClr>
                </a:solidFill>
              </a:rPr>
              <a:t>怎么确定数据之间的关联性？</a:t>
            </a:r>
            <a:endParaRPr kumimoji="1" lang="en-US" altLang="zh-CN"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平行</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非平行</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混合平行</a:t>
            </a:r>
            <a:endParaRPr kumimoji="1" lang="en-US" altLang="zh-CN" sz="1600" dirty="0">
              <a:solidFill>
                <a:schemeClr val="tx1">
                  <a:lumMod val="75000"/>
                  <a:lumOff val="25000"/>
                </a:schemeClr>
              </a:solidFill>
            </a:endParaRPr>
          </a:p>
          <a:p>
            <a:pPr marL="285750" indent="-285750" algn="just">
              <a:lnSpc>
                <a:spcPct val="130000"/>
              </a:lnSpc>
              <a:spcAft>
                <a:spcPts val="600"/>
              </a:spcAft>
              <a:buFont typeface="Wingdings" panose="05000000000000000000" pitchFamily="2" charset="2"/>
              <a:buChar char="l"/>
            </a:pPr>
            <a:r>
              <a:rPr kumimoji="1" lang="zh-CN" altLang="en-US" dirty="0">
                <a:solidFill>
                  <a:schemeClr val="tx1">
                    <a:lumMod val="75000"/>
                    <a:lumOff val="25000"/>
                  </a:schemeClr>
                </a:solidFill>
              </a:rPr>
              <a:t>交叉</a:t>
            </a:r>
            <a:r>
              <a:rPr kumimoji="1" lang="en-US" altLang="zh-CN" dirty="0">
                <a:solidFill>
                  <a:schemeClr val="tx1">
                    <a:lumMod val="75000"/>
                    <a:lumOff val="25000"/>
                  </a:schemeClr>
                </a:solidFill>
              </a:rPr>
              <a:t>attention</a:t>
            </a:r>
          </a:p>
          <a:p>
            <a:pPr marL="285750" indent="-285750" algn="just">
              <a:lnSpc>
                <a:spcPct val="130000"/>
              </a:lnSpc>
              <a:spcAft>
                <a:spcPts val="600"/>
              </a:spcAft>
              <a:buFont typeface="Wingdings" panose="05000000000000000000" pitchFamily="2" charset="2"/>
              <a:buChar char="l"/>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53044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pic>
        <p:nvPicPr>
          <p:cNvPr id="5" name="内容占位符 4">
            <a:extLst>
              <a:ext uri="{FF2B5EF4-FFF2-40B4-BE49-F238E27FC236}">
                <a16:creationId xmlns:a16="http://schemas.microsoft.com/office/drawing/2014/main" id="{670A4D6D-9911-4A30-9CD6-4ED039E5F484}"/>
              </a:ext>
            </a:extLst>
          </p:cNvPr>
          <p:cNvPicPr>
            <a:picLocks noGrp="1" noChangeAspect="1"/>
          </p:cNvPicPr>
          <p:nvPr>
            <p:ph idx="4294967295"/>
          </p:nvPr>
        </p:nvPicPr>
        <p:blipFill>
          <a:blip r:embed="rId3"/>
          <a:stretch>
            <a:fillRect/>
          </a:stretch>
        </p:blipFill>
        <p:spPr>
          <a:xfrm>
            <a:off x="1262460" y="2060575"/>
            <a:ext cx="9667079" cy="4175125"/>
          </a:xfrm>
        </p:spPr>
      </p:pic>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17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02</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论文分享</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Introduce of Paper</a:t>
            </a:r>
            <a:endParaRPr kumimoji="1" lang="zh-CN" altLang="en-US" sz="2000" dirty="0">
              <a:solidFill>
                <a:schemeClr val="tx2"/>
              </a:solidFill>
            </a:endParaRPr>
          </a:p>
        </p:txBody>
      </p:sp>
    </p:spTree>
    <p:extLst>
      <p:ext uri="{BB962C8B-B14F-4D97-AF65-F5344CB8AC3E}">
        <p14:creationId xmlns:p14="http://schemas.microsoft.com/office/powerpoint/2010/main" val="363594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a:extLst>
              <a:ext uri="{FF2B5EF4-FFF2-40B4-BE49-F238E27FC236}">
                <a16:creationId xmlns:a16="http://schemas.microsoft.com/office/drawing/2014/main" id="{BE3D001D-86C0-0248-A090-6A9E40BEC2DC}"/>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0085" r="30085"/>
          <a:stretch/>
        </p:blipFill>
        <p:spPr/>
      </p:pic>
      <p:sp>
        <p:nvSpPr>
          <p:cNvPr id="8" name="文本框 7">
            <a:extLst>
              <a:ext uri="{FF2B5EF4-FFF2-40B4-BE49-F238E27FC236}">
                <a16:creationId xmlns:a16="http://schemas.microsoft.com/office/drawing/2014/main" id="{1E4F9170-9B4D-4742-8900-EC5744E137D3}"/>
              </a:ext>
            </a:extLst>
          </p:cNvPr>
          <p:cNvSpPr txBox="1"/>
          <p:nvPr/>
        </p:nvSpPr>
        <p:spPr>
          <a:xfrm>
            <a:off x="6096000" y="1777923"/>
            <a:ext cx="3351407" cy="338554"/>
          </a:xfrm>
          <a:prstGeom prst="rect">
            <a:avLst/>
          </a:prstGeom>
          <a:noFill/>
        </p:spPr>
        <p:txBody>
          <a:bodyPr wrap="square" lIns="0" rtlCol="0">
            <a:spAutoFit/>
          </a:bodyPr>
          <a:lstStyle/>
          <a:p>
            <a:pPr algn="dist"/>
            <a:r>
              <a:rPr kumimoji="1" lang="en-US" altLang="zh-CN" sz="1600" dirty="0">
                <a:solidFill>
                  <a:schemeClr val="tx2"/>
                </a:solidFill>
              </a:rPr>
              <a:t>Background</a:t>
            </a:r>
            <a:endParaRPr kumimoji="1" lang="zh-CN" altLang="en-US" sz="1600" dirty="0">
              <a:solidFill>
                <a:schemeClr val="tx2"/>
              </a:solidFill>
            </a:endParaRPr>
          </a:p>
        </p:txBody>
      </p:sp>
      <p:sp>
        <p:nvSpPr>
          <p:cNvPr id="9" name="文本框 8">
            <a:extLst>
              <a:ext uri="{FF2B5EF4-FFF2-40B4-BE49-F238E27FC236}">
                <a16:creationId xmlns:a16="http://schemas.microsoft.com/office/drawing/2014/main" id="{34017DE8-F12C-B04A-95C0-BB9B8A8F8ACF}"/>
              </a:ext>
            </a:extLst>
          </p:cNvPr>
          <p:cNvSpPr txBox="1"/>
          <p:nvPr/>
        </p:nvSpPr>
        <p:spPr>
          <a:xfrm>
            <a:off x="6152274" y="3092286"/>
            <a:ext cx="3295132" cy="338553"/>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zh-CN" dirty="0"/>
              <a:t>Introduce paper</a:t>
            </a:r>
            <a:endParaRPr lang="zh-CN" altLang="en-US" dirty="0"/>
          </a:p>
        </p:txBody>
      </p:sp>
      <p:sp>
        <p:nvSpPr>
          <p:cNvPr id="10" name="文本框 9">
            <a:extLst>
              <a:ext uri="{FF2B5EF4-FFF2-40B4-BE49-F238E27FC236}">
                <a16:creationId xmlns:a16="http://schemas.microsoft.com/office/drawing/2014/main" id="{25BA102E-E142-7645-87C2-857E65B2D2CC}"/>
              </a:ext>
            </a:extLst>
          </p:cNvPr>
          <p:cNvSpPr txBox="1"/>
          <p:nvPr/>
        </p:nvSpPr>
        <p:spPr>
          <a:xfrm>
            <a:off x="6152274" y="4449771"/>
            <a:ext cx="3295132"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zh-CN" dirty="0"/>
              <a:t>idea</a:t>
            </a:r>
            <a:endParaRPr lang="zh-CN" altLang="en-US" dirty="0"/>
          </a:p>
        </p:txBody>
      </p:sp>
      <p:sp>
        <p:nvSpPr>
          <p:cNvPr id="12" name="文本框 11">
            <a:extLst>
              <a:ext uri="{FF2B5EF4-FFF2-40B4-BE49-F238E27FC236}">
                <a16:creationId xmlns:a16="http://schemas.microsoft.com/office/drawing/2014/main" id="{C77792A1-AB06-D347-BC12-99FB3544F69F}"/>
              </a:ext>
            </a:extLst>
          </p:cNvPr>
          <p:cNvSpPr txBox="1"/>
          <p:nvPr/>
        </p:nvSpPr>
        <p:spPr>
          <a:xfrm>
            <a:off x="5054706" y="1189592"/>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01.</a:t>
            </a:r>
            <a:endParaRPr kumimoji="1" lang="zh-CN" altLang="en-US" sz="4000" dirty="0">
              <a:solidFill>
                <a:schemeClr val="tx1">
                  <a:lumMod val="75000"/>
                  <a:lumOff val="25000"/>
                </a:schemeClr>
              </a:solidFill>
            </a:endParaRPr>
          </a:p>
        </p:txBody>
      </p:sp>
      <p:sp>
        <p:nvSpPr>
          <p:cNvPr id="13" name="文本占位符 27">
            <a:extLst>
              <a:ext uri="{FF2B5EF4-FFF2-40B4-BE49-F238E27FC236}">
                <a16:creationId xmlns:a16="http://schemas.microsoft.com/office/drawing/2014/main" id="{1D92E383-DF31-274F-9B68-44C96C45CF23}"/>
              </a:ext>
            </a:extLst>
          </p:cNvPr>
          <p:cNvSpPr txBox="1">
            <a:spLocks/>
          </p:cNvSpPr>
          <p:nvPr/>
        </p:nvSpPr>
        <p:spPr>
          <a:xfrm>
            <a:off x="6096000" y="10555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研究背景</a:t>
            </a:r>
          </a:p>
        </p:txBody>
      </p:sp>
      <p:cxnSp>
        <p:nvCxnSpPr>
          <p:cNvPr id="14" name="直线连接符 13">
            <a:extLst>
              <a:ext uri="{FF2B5EF4-FFF2-40B4-BE49-F238E27FC236}">
                <a16:creationId xmlns:a16="http://schemas.microsoft.com/office/drawing/2014/main" id="{37568274-F86A-F948-9E95-4F698C860108}"/>
              </a:ext>
            </a:extLst>
          </p:cNvPr>
          <p:cNvCxnSpPr>
            <a:cxnSpLocks/>
          </p:cNvCxnSpPr>
          <p:nvPr/>
        </p:nvCxnSpPr>
        <p:spPr>
          <a:xfrm>
            <a:off x="5118206" y="17635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5A5DD8C-73E4-CD46-95CC-D02DE2A7E6D2}"/>
              </a:ext>
            </a:extLst>
          </p:cNvPr>
          <p:cNvSpPr txBox="1"/>
          <p:nvPr/>
        </p:nvSpPr>
        <p:spPr>
          <a:xfrm>
            <a:off x="5054706" y="2525516"/>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02.</a:t>
            </a:r>
            <a:endParaRPr kumimoji="1" lang="zh-CN" altLang="en-US" sz="4000" dirty="0">
              <a:solidFill>
                <a:schemeClr val="tx1">
                  <a:lumMod val="75000"/>
                  <a:lumOff val="25000"/>
                </a:schemeClr>
              </a:solidFill>
            </a:endParaRPr>
          </a:p>
        </p:txBody>
      </p:sp>
      <p:sp>
        <p:nvSpPr>
          <p:cNvPr id="16" name="文本占位符 27">
            <a:extLst>
              <a:ext uri="{FF2B5EF4-FFF2-40B4-BE49-F238E27FC236}">
                <a16:creationId xmlns:a16="http://schemas.microsoft.com/office/drawing/2014/main" id="{413E14A6-BB7D-7C4E-9B98-2A68C07A1BD5}"/>
              </a:ext>
            </a:extLst>
          </p:cNvPr>
          <p:cNvSpPr txBox="1">
            <a:spLocks/>
          </p:cNvSpPr>
          <p:nvPr/>
        </p:nvSpPr>
        <p:spPr>
          <a:xfrm>
            <a:off x="6096000" y="2391481"/>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论文分享</a:t>
            </a:r>
          </a:p>
        </p:txBody>
      </p:sp>
      <p:cxnSp>
        <p:nvCxnSpPr>
          <p:cNvPr id="17" name="直线连接符 16">
            <a:extLst>
              <a:ext uri="{FF2B5EF4-FFF2-40B4-BE49-F238E27FC236}">
                <a16:creationId xmlns:a16="http://schemas.microsoft.com/office/drawing/2014/main" id="{D5470F72-2ABB-4D47-A743-CDB1412D4CE0}"/>
              </a:ext>
            </a:extLst>
          </p:cNvPr>
          <p:cNvCxnSpPr>
            <a:cxnSpLocks/>
          </p:cNvCxnSpPr>
          <p:nvPr/>
        </p:nvCxnSpPr>
        <p:spPr>
          <a:xfrm>
            <a:off x="5054706" y="3099506"/>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091DE9D-CB10-0C44-B8C6-6EA7A3240AE8}"/>
              </a:ext>
            </a:extLst>
          </p:cNvPr>
          <p:cNvSpPr txBox="1"/>
          <p:nvPr/>
        </p:nvSpPr>
        <p:spPr>
          <a:xfrm>
            <a:off x="5054706" y="3861440"/>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03.</a:t>
            </a:r>
            <a:endParaRPr kumimoji="1" lang="zh-CN" altLang="en-US" sz="4000" dirty="0">
              <a:solidFill>
                <a:schemeClr val="tx1">
                  <a:lumMod val="75000"/>
                  <a:lumOff val="25000"/>
                </a:schemeClr>
              </a:solidFill>
            </a:endParaRPr>
          </a:p>
        </p:txBody>
      </p:sp>
      <p:sp>
        <p:nvSpPr>
          <p:cNvPr id="19" name="文本占位符 27">
            <a:extLst>
              <a:ext uri="{FF2B5EF4-FFF2-40B4-BE49-F238E27FC236}">
                <a16:creationId xmlns:a16="http://schemas.microsoft.com/office/drawing/2014/main" id="{46E7969E-B20C-514D-83E6-B475365270A3}"/>
              </a:ext>
            </a:extLst>
          </p:cNvPr>
          <p:cNvSpPr txBox="1">
            <a:spLocks/>
          </p:cNvSpPr>
          <p:nvPr/>
        </p:nvSpPr>
        <p:spPr>
          <a:xfrm>
            <a:off x="6096000" y="3727405"/>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个人想法</a:t>
            </a:r>
          </a:p>
        </p:txBody>
      </p:sp>
      <p:cxnSp>
        <p:nvCxnSpPr>
          <p:cNvPr id="20" name="直线连接符 19">
            <a:extLst>
              <a:ext uri="{FF2B5EF4-FFF2-40B4-BE49-F238E27FC236}">
                <a16:creationId xmlns:a16="http://schemas.microsoft.com/office/drawing/2014/main" id="{C252FECA-4B70-AF4F-9399-72A0E1B94892}"/>
              </a:ext>
            </a:extLst>
          </p:cNvPr>
          <p:cNvCxnSpPr>
            <a:cxnSpLocks/>
          </p:cNvCxnSpPr>
          <p:nvPr/>
        </p:nvCxnSpPr>
        <p:spPr>
          <a:xfrm>
            <a:off x="5054706" y="44354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71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pic>
        <p:nvPicPr>
          <p:cNvPr id="3" name="内容占位符 2">
            <a:extLst>
              <a:ext uri="{FF2B5EF4-FFF2-40B4-BE49-F238E27FC236}">
                <a16:creationId xmlns:a16="http://schemas.microsoft.com/office/drawing/2014/main" id="{0E81DF99-027A-460D-9258-BEF3C95B4A72}"/>
              </a:ext>
            </a:extLst>
          </p:cNvPr>
          <p:cNvPicPr>
            <a:picLocks noGrp="1" noChangeAspect="1"/>
          </p:cNvPicPr>
          <p:nvPr>
            <p:ph idx="4294967295"/>
          </p:nvPr>
        </p:nvPicPr>
        <p:blipFill>
          <a:blip r:embed="rId3"/>
          <a:stretch>
            <a:fillRect/>
          </a:stretch>
        </p:blipFill>
        <p:spPr>
          <a:xfrm>
            <a:off x="1866853" y="2060575"/>
            <a:ext cx="8458293" cy="4175125"/>
          </a:xfrm>
        </p:spPr>
      </p:pic>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What Makes Multi-modal Learning Better than Single (Provably)</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26EE056-CE42-4340-BD83-A63211FDBE79}"/>
              </a:ext>
            </a:extLst>
          </p:cNvPr>
          <p:cNvSpPr txBox="1"/>
          <p:nvPr/>
        </p:nvSpPr>
        <p:spPr>
          <a:xfrm>
            <a:off x="3828409" y="5952805"/>
            <a:ext cx="4535179" cy="686168"/>
          </a:xfrm>
          <a:prstGeom prst="rect">
            <a:avLst/>
          </a:prstGeom>
          <a:noFill/>
        </p:spPr>
        <p:txBody>
          <a:bodyPr wrap="square" lIns="180000" tIns="180000" rIns="180000" bIns="180000" rtlCol="0">
            <a:spAutoFit/>
          </a:bodyPr>
          <a:lstStyle/>
          <a:p>
            <a:pPr algn="ctr">
              <a:lnSpc>
                <a:spcPct val="130000"/>
              </a:lnSpc>
              <a:spcAft>
                <a:spcPts val="600"/>
              </a:spcAft>
            </a:pPr>
            <a:r>
              <a:rPr kumimoji="1" lang="en-US" altLang="zh-CN" dirty="0">
                <a:solidFill>
                  <a:schemeClr val="tx1">
                    <a:lumMod val="50000"/>
                    <a:lumOff val="50000"/>
                  </a:schemeClr>
                </a:solidFill>
              </a:rPr>
              <a:t>Accepted to </a:t>
            </a:r>
            <a:r>
              <a:rPr kumimoji="1" lang="en-US" altLang="zh-CN" dirty="0" err="1">
                <a:solidFill>
                  <a:schemeClr val="tx1">
                    <a:lumMod val="50000"/>
                    <a:lumOff val="50000"/>
                  </a:schemeClr>
                </a:solidFill>
              </a:rPr>
              <a:t>NeurIPS</a:t>
            </a:r>
            <a:r>
              <a:rPr kumimoji="1" lang="en-US" altLang="zh-CN" dirty="0">
                <a:solidFill>
                  <a:schemeClr val="tx1">
                    <a:lumMod val="50000"/>
                    <a:lumOff val="50000"/>
                  </a:schemeClr>
                </a:solidFill>
              </a:rPr>
              <a:t> 2021</a:t>
            </a:r>
            <a:endParaRPr kumimoji="1" lang="zh-CN" altLang="en-US" dirty="0">
              <a:solidFill>
                <a:schemeClr val="tx1">
                  <a:lumMod val="50000"/>
                  <a:lumOff val="50000"/>
                </a:schemeClr>
              </a:solidFill>
            </a:endParaRPr>
          </a:p>
        </p:txBody>
      </p:sp>
    </p:spTree>
    <p:extLst>
      <p:ext uri="{BB962C8B-B14F-4D97-AF65-F5344CB8AC3E}">
        <p14:creationId xmlns:p14="http://schemas.microsoft.com/office/powerpoint/2010/main" val="1981737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7FF457-D3FE-BE4D-BB4F-E8EFD0967FFB}"/>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7F3AC1F-FCB8-7C41-BE42-A3710C1DDFB7}"/>
                  </a:ext>
                </a:extLst>
              </p:cNvPr>
              <p:cNvSpPr txBox="1"/>
              <p:nvPr/>
            </p:nvSpPr>
            <p:spPr>
              <a:xfrm>
                <a:off x="6380488" y="1958037"/>
                <a:ext cx="5008237" cy="4277659"/>
              </a:xfrm>
              <a:prstGeom prst="rect">
                <a:avLst/>
              </a:prstGeom>
              <a:noFill/>
            </p:spPr>
            <p:txBody>
              <a:bodyPr wrap="square" lIns="180000" tIns="180000" rIns="180000" bIns="180000" rtlCol="0">
                <a:normAutofit/>
              </a:bodyPr>
              <a:lstStyle/>
              <a:p>
                <a:pPr algn="just">
                  <a:lnSpc>
                    <a:spcPct val="130000"/>
                  </a:lnSpc>
                  <a:spcAft>
                    <a:spcPts val="600"/>
                  </a:spcAft>
                </a:pPr>
                <a:r>
                  <a:rPr kumimoji="1" lang="zh-CN" altLang="en-US" dirty="0">
                    <a:solidFill>
                      <a:schemeClr val="tx1">
                        <a:lumMod val="75000"/>
                        <a:lumOff val="25000"/>
                      </a:schemeClr>
                    </a:solidFill>
                  </a:rPr>
                  <a:t>本文基于一种经典的多模态学习框架，即无缝进行潜空间学习（</a:t>
                </a:r>
                <a:r>
                  <a:rPr kumimoji="1" lang="en-US" altLang="zh-CN" dirty="0">
                    <a:solidFill>
                      <a:schemeClr val="tx1">
                        <a:lumMod val="75000"/>
                        <a:lumOff val="25000"/>
                      </a:schemeClr>
                    </a:solidFill>
                  </a:rPr>
                  <a:t>Latent Space Learning</a:t>
                </a:r>
                <a:r>
                  <a:rPr kumimoji="1" lang="zh-CN" altLang="en-US" dirty="0">
                    <a:solidFill>
                      <a:schemeClr val="tx1">
                        <a:lumMod val="75000"/>
                        <a:lumOff val="25000"/>
                      </a:schemeClr>
                    </a:solidFill>
                  </a:rPr>
                  <a:t>）与任务层学习（</a:t>
                </a:r>
                <a:r>
                  <a:rPr kumimoji="1" lang="en-US" altLang="zh-CN" dirty="0">
                    <a:solidFill>
                      <a:schemeClr val="tx1">
                        <a:lumMod val="75000"/>
                        <a:lumOff val="25000"/>
                      </a:schemeClr>
                    </a:solidFill>
                  </a:rPr>
                  <a:t>Task-specific Learning</a:t>
                </a:r>
                <a:r>
                  <a:rPr kumimoji="1" lang="zh-CN" altLang="en-US" dirty="0">
                    <a:solidFill>
                      <a:schemeClr val="tx1">
                        <a:lumMod val="75000"/>
                        <a:lumOff val="25000"/>
                      </a:schemeClr>
                    </a:solidFill>
                  </a:rPr>
                  <a:t>）。</a:t>
                </a:r>
                <a:endParaRPr kumimoji="1" lang="en-US" altLang="zh-CN" dirty="0">
                  <a:solidFill>
                    <a:schemeClr val="tx1">
                      <a:lumMod val="75000"/>
                      <a:lumOff val="25000"/>
                    </a:schemeClr>
                  </a:solidFill>
                </a:endParaRPr>
              </a:p>
              <a:p>
                <a:pPr algn="just">
                  <a:lnSpc>
                    <a:spcPct val="130000"/>
                  </a:lnSpc>
                  <a:spcAft>
                    <a:spcPts val="600"/>
                  </a:spcAft>
                </a:pPr>
                <a:endParaRPr kumimoji="1" lang="en-US" altLang="zh-CN"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整体潜空间</a:t>
                </a:r>
                <a:r>
                  <a:rPr kumimoji="1" lang="en-US" altLang="zh-CN" dirty="0">
                    <a:solidFill>
                      <a:schemeClr val="tx1">
                        <a:lumMod val="75000"/>
                        <a:lumOff val="25000"/>
                      </a:schemeClr>
                    </a:solidFill>
                  </a:rPr>
                  <a:t>:Z</a:t>
                </a:r>
              </a:p>
              <a:p>
                <a:pPr algn="just">
                  <a:lnSpc>
                    <a:spcPct val="130000"/>
                  </a:lnSpc>
                  <a:spcAft>
                    <a:spcPts val="600"/>
                  </a:spcAft>
                </a:pPr>
                <a:r>
                  <a:rPr kumimoji="1" lang="zh-CN" altLang="en-US" dirty="0">
                    <a:solidFill>
                      <a:schemeClr val="tx1">
                        <a:lumMod val="75000"/>
                        <a:lumOff val="25000"/>
                      </a:schemeClr>
                    </a:solidFill>
                  </a:rPr>
                  <a:t>高模态</a:t>
                </a:r>
                <a:r>
                  <a:rPr kumimoji="1" lang="en-US" altLang="zh-CN" dirty="0">
                    <a:solidFill>
                      <a:schemeClr val="tx1">
                        <a:lumMod val="75000"/>
                        <a:lumOff val="25000"/>
                      </a:schemeClr>
                    </a:solidFill>
                  </a:rPr>
                  <a:t>:M </a:t>
                </a:r>
              </a:p>
              <a:p>
                <a:pPr algn="just">
                  <a:lnSpc>
                    <a:spcPct val="130000"/>
                  </a:lnSpc>
                  <a:spcAft>
                    <a:spcPts val="600"/>
                  </a:spcAft>
                </a:pPr>
                <a:r>
                  <a:rPr kumimoji="1" lang="zh-CN" altLang="en-US" dirty="0">
                    <a:solidFill>
                      <a:schemeClr val="tx1">
                        <a:lumMod val="75000"/>
                        <a:lumOff val="25000"/>
                      </a:schemeClr>
                    </a:solidFill>
                  </a:rPr>
                  <a:t>低模态</a:t>
                </a:r>
                <a:r>
                  <a:rPr kumimoji="1" lang="en-US" altLang="zh-CN" dirty="0">
                    <a:solidFill>
                      <a:schemeClr val="tx1">
                        <a:lumMod val="75000"/>
                        <a:lumOff val="25000"/>
                      </a:schemeClr>
                    </a:solidFill>
                  </a:rPr>
                  <a:t>:N </a:t>
                </a:r>
                <a:r>
                  <a:rPr kumimoji="1" lang="zh-CN" altLang="en-US" dirty="0">
                    <a:solidFill>
                      <a:schemeClr val="tx1">
                        <a:lumMod val="75000"/>
                        <a:lumOff val="25000"/>
                      </a:schemeClr>
                    </a:solidFill>
                  </a:rPr>
                  <a:t>其中 </a:t>
                </a:r>
                <a:r>
                  <a:rPr kumimoji="1" lang="en-US" altLang="zh-CN" dirty="0">
                    <a:solidFill>
                      <a:schemeClr val="tx1">
                        <a:lumMod val="75000"/>
                        <a:lumOff val="25000"/>
                      </a:schemeClr>
                    </a:solidFill>
                  </a:rPr>
                  <a:t>N</a:t>
                </a:r>
                <a:r>
                  <a:rPr kumimoji="1" lang="zh-CN" altLang="en-US" dirty="0">
                    <a:solidFill>
                      <a:schemeClr val="tx1">
                        <a:lumMod val="75000"/>
                        <a:lumOff val="25000"/>
                      </a:schemeClr>
                    </a:solidFill>
                  </a:rPr>
                  <a:t>∈</a:t>
                </a:r>
                <a:r>
                  <a:rPr kumimoji="1" lang="en-US" altLang="zh-CN" dirty="0">
                    <a:solidFill>
                      <a:schemeClr val="tx1">
                        <a:lumMod val="75000"/>
                        <a:lumOff val="25000"/>
                      </a:schemeClr>
                    </a:solidFill>
                  </a:rPr>
                  <a:t>M</a:t>
                </a:r>
              </a:p>
              <a:p>
                <a:pPr algn="just">
                  <a:lnSpc>
                    <a:spcPct val="130000"/>
                  </a:lnSpc>
                  <a:spcAft>
                    <a:spcPts val="600"/>
                  </a:spcAft>
                </a:pPr>
                <a:r>
                  <a:rPr kumimoji="1" lang="zh-CN" altLang="en-US" dirty="0">
                    <a:solidFill>
                      <a:schemeClr val="tx1">
                        <a:lumMod val="75000"/>
                        <a:lumOff val="25000"/>
                      </a:schemeClr>
                    </a:solidFill>
                  </a:rPr>
                  <a:t>映射函数</a:t>
                </a:r>
                <a:r>
                  <a:rPr kumimoji="1" lang="en-US" altLang="zh-CN" dirty="0">
                    <a:solidFill>
                      <a:schemeClr val="tx1">
                        <a:lumMod val="75000"/>
                        <a:lumOff val="25000"/>
                      </a:schemeClr>
                    </a:solidFill>
                  </a:rPr>
                  <a:t>:g</a:t>
                </a:r>
                <a:r>
                  <a:rPr kumimoji="1" lang="zh-CN" altLang="en-US" dirty="0">
                    <a:solidFill>
                      <a:schemeClr val="tx1">
                        <a:lumMod val="75000"/>
                        <a:lumOff val="25000"/>
                      </a:schemeClr>
                    </a:solidFill>
                  </a:rPr>
                  <a:t>与最优解 </a:t>
                </a:r>
                <a14:m>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30000"/>
                  </a:lnSpc>
                  <a:spcAft>
                    <a:spcPts val="600"/>
                  </a:spcAft>
                </a:pPr>
                <a:r>
                  <a:rPr kumimoji="1" lang="zh-CN" altLang="en-US" dirty="0">
                    <a:solidFill>
                      <a:schemeClr val="tx1">
                        <a:lumMod val="75000"/>
                        <a:lumOff val="25000"/>
                      </a:schemeClr>
                    </a:solidFill>
                  </a:rPr>
                  <a:t>任务层函数：</a:t>
                </a:r>
                <a:r>
                  <a:rPr kumimoji="1" lang="en-US" altLang="zh-CN" dirty="0">
                    <a:solidFill>
                      <a:schemeClr val="tx1">
                        <a:lumMod val="75000"/>
                        <a:lumOff val="25000"/>
                      </a:schemeClr>
                    </a:solidFill>
                  </a:rPr>
                  <a:t>h </a:t>
                </a:r>
                <a:r>
                  <a:rPr kumimoji="1" lang="zh-CN" altLang="en-US" dirty="0">
                    <a:solidFill>
                      <a:schemeClr val="tx1">
                        <a:lumMod val="75000"/>
                        <a:lumOff val="25000"/>
                      </a:schemeClr>
                    </a:solidFill>
                  </a:rPr>
                  <a:t>与最优解 </a:t>
                </a:r>
                <a14:m>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𝒴</m:t>
                    </m:r>
                  </m:oMath>
                </a14:m>
                <a:endParaRPr kumimoji="1" lang="en-US" altLang="zh-CN" dirty="0">
                  <a:solidFill>
                    <a:schemeClr val="tx1">
                      <a:lumMod val="75000"/>
                      <a:lumOff val="25000"/>
                    </a:schemeClr>
                  </a:solidFill>
                </a:endParaRPr>
              </a:p>
              <a:p>
                <a:pPr algn="just">
                  <a:lnSpc>
                    <a:spcPct val="130000"/>
                  </a:lnSpc>
                  <a:spcAft>
                    <a:spcPts val="600"/>
                  </a:spcAft>
                </a:pPr>
                <a:endParaRPr kumimoji="1" lang="en-US" altLang="zh-CN" dirty="0">
                  <a:solidFill>
                    <a:schemeClr val="tx1">
                      <a:lumMod val="75000"/>
                      <a:lumOff val="25000"/>
                    </a:schemeClr>
                  </a:solidFill>
                </a:endParaRPr>
              </a:p>
              <a:p>
                <a:pPr algn="just">
                  <a:lnSpc>
                    <a:spcPct val="130000"/>
                  </a:lnSpc>
                  <a:spcAft>
                    <a:spcPts val="600"/>
                  </a:spcAft>
                </a:pPr>
                <a:endParaRPr kumimoji="1" lang="zh-CN" altLang="en-US" dirty="0">
                  <a:solidFill>
                    <a:schemeClr val="tx1">
                      <a:lumMod val="75000"/>
                      <a:lumOff val="25000"/>
                    </a:schemeClr>
                  </a:solidFill>
                </a:endParaRPr>
              </a:p>
            </p:txBody>
          </p:sp>
        </mc:Choice>
        <mc:Fallback xmlns="">
          <p:sp>
            <p:nvSpPr>
              <p:cNvPr id="31" name="文本框 30">
                <a:extLst>
                  <a:ext uri="{FF2B5EF4-FFF2-40B4-BE49-F238E27FC236}">
                    <a16:creationId xmlns:a16="http://schemas.microsoft.com/office/drawing/2014/main" id="{B7F3AC1F-FCB8-7C41-BE42-A3710C1DDFB7}"/>
                  </a:ext>
                </a:extLst>
              </p:cNvPr>
              <p:cNvSpPr txBox="1">
                <a:spLocks noRot="1" noChangeAspect="1" noMove="1" noResize="1" noEditPoints="1" noAdjustHandles="1" noChangeArrowheads="1" noChangeShapeType="1" noTextEdit="1"/>
              </p:cNvSpPr>
              <p:nvPr/>
            </p:nvSpPr>
            <p:spPr>
              <a:xfrm>
                <a:off x="6380488" y="1958037"/>
                <a:ext cx="5008237" cy="4277659"/>
              </a:xfrm>
              <a:prstGeom prst="rect">
                <a:avLst/>
              </a:prstGeom>
              <a:blipFill>
                <a:blip r:embed="rId3"/>
                <a:stretch>
                  <a:fillRect/>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29B7D798-380F-1447-BEF0-60CDC585AC9E}"/>
              </a:ext>
            </a:extLst>
          </p:cNvPr>
          <p:cNvGrpSpPr/>
          <p:nvPr/>
        </p:nvGrpSpPr>
        <p:grpSpPr>
          <a:xfrm>
            <a:off x="6095999" y="1342782"/>
            <a:ext cx="5292725" cy="607665"/>
            <a:chOff x="6095999" y="1342782"/>
            <a:chExt cx="5292725" cy="607665"/>
          </a:xfrm>
        </p:grpSpPr>
        <p:sp>
          <p:nvSpPr>
            <p:cNvPr id="32" name="文本框 31">
              <a:extLst>
                <a:ext uri="{FF2B5EF4-FFF2-40B4-BE49-F238E27FC236}">
                  <a16:creationId xmlns:a16="http://schemas.microsoft.com/office/drawing/2014/main" id="{1057595C-0E86-204E-B336-6F07EADE6FE4}"/>
                </a:ext>
              </a:extLst>
            </p:cNvPr>
            <p:cNvSpPr txBox="1"/>
            <p:nvPr/>
          </p:nvSpPr>
          <p:spPr>
            <a:xfrm>
              <a:off x="6095999" y="1342782"/>
              <a:ext cx="5292725" cy="600075"/>
            </a:xfrm>
            <a:prstGeom prst="rect">
              <a:avLst/>
            </a:prstGeom>
            <a:noFill/>
          </p:spPr>
          <p:txBody>
            <a:bodyPr wrap="square" lIns="0" tIns="0" rIns="0" bIns="0" rtlCol="0" anchor="ctr" anchorCtr="0">
              <a:normAutofit/>
            </a:bodyPr>
            <a:lstStyle/>
            <a:p>
              <a:pPr algn="ctr">
                <a:lnSpc>
                  <a:spcPct val="120000"/>
                </a:lnSpc>
              </a:pPr>
              <a:r>
                <a:rPr kumimoji="1" lang="zh-CN" altLang="en-US" sz="2400" b="1" dirty="0">
                  <a:solidFill>
                    <a:schemeClr val="accent2"/>
                  </a:solidFill>
                </a:rPr>
                <a:t>公式化定义</a:t>
              </a:r>
            </a:p>
          </p:txBody>
        </p:sp>
        <p:cxnSp>
          <p:nvCxnSpPr>
            <p:cNvPr id="33" name="直线连接符 32">
              <a:extLst>
                <a:ext uri="{FF2B5EF4-FFF2-40B4-BE49-F238E27FC236}">
                  <a16:creationId xmlns:a16="http://schemas.microsoft.com/office/drawing/2014/main" id="{BC637ACD-17A6-6F40-8DCB-91DFECF35A2F}"/>
                </a:ext>
              </a:extLst>
            </p:cNvPr>
            <p:cNvCxnSpPr/>
            <p:nvPr/>
          </p:nvCxnSpPr>
          <p:spPr>
            <a:xfrm>
              <a:off x="8502876" y="1950447"/>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Picture 2">
            <a:extLst>
              <a:ext uri="{FF2B5EF4-FFF2-40B4-BE49-F238E27FC236}">
                <a16:creationId xmlns:a16="http://schemas.microsoft.com/office/drawing/2014/main" id="{F5E116B5-5310-4433-8A7C-1294A63D3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022" y="1698089"/>
            <a:ext cx="5123529" cy="400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86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&amp;</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    &amp;&amp;</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if</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&amp;⊥    &amp;&amp;</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else</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e>
                          </m:eqArr>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e>
                              </m:d>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𝒢</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zh-CN" altLang="en-US" sz="1800" i="1" kern="100" dirty="0">
                          <a:latin typeface="Cambria Math" panose="02040503050406030204" pitchFamily="18" charset="0"/>
                          <a:ea typeface="等线" panose="02010600030101010101" pitchFamily="2" charset="-122"/>
                          <a:cs typeface="Times New Roman" panose="02020603050405020304" pitchFamily="18" charset="0"/>
                        </a:rPr>
                        <m:t>损失</m:t>
                      </m:r>
                      <m:r>
                        <a:rPr lang="zh-CN" altLang="en-US" sz="1800" i="1" kern="100" dirty="0" smtClean="0">
                          <a:latin typeface="Cambria Math" panose="02040503050406030204" pitchFamily="18" charset="0"/>
                          <a:ea typeface="等线" panose="02010600030101010101" pitchFamily="2" charset="-122"/>
                          <a:cs typeface="Times New Roman" panose="02020603050405020304" pitchFamily="18" charset="0"/>
                        </a:rPr>
                        <m:t>函数</m:t>
                      </m:r>
                      <m:r>
                        <a:rPr lang="en-US" altLang="zh-CN" sz="1800" b="0" i="1" kern="100" dirty="0" smtClean="0">
                          <a:latin typeface="Cambria Math" panose="02040503050406030204" pitchFamily="18" charset="0"/>
                          <a:ea typeface="等线" panose="02010600030101010101" pitchFamily="2" charset="-122"/>
                          <a:cs typeface="Times New Roman" panose="02020603050405020304" pitchFamily="18" charset="0"/>
                        </a:rPr>
                        <m:t>:</m:t>
                      </m:r>
                      <m:func>
                        <m:func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1800" i="0" kern="100" smtClean="0">
                              <a:effectLst/>
                              <a:latin typeface="Cambria Math" panose="02040503050406030204" pitchFamily="18" charset="0"/>
                              <a:ea typeface="等线" panose="02010600030101010101" pitchFamily="2" charset="-122"/>
                              <a:cs typeface="Times New Roman" panose="02020603050405020304" pitchFamily="18" charset="0"/>
                            </a:rPr>
                            <m:t>min</m:t>
                          </m:r>
                        </m:fName>
                        <m:e/>
                      </m:func>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den>
                      </m:f>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𝓁</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𝔼</m:t>
                          </m:r>
                        </m:e>
                        <m: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𝒟</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𝜂</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𝑖𝑛𝑓</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ℋ</m:t>
                          </m:r>
                        </m:lim>
                      </m:limLow>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en-US" altLang="zh-CN" sz="18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Theorem 1-Connection to Latent Representation Quality</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33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1319135"/>
                <a:ext cx="10585450" cy="4916566"/>
              </a:xfrm>
            </p:spPr>
            <p:txBody>
              <a:bodyPr>
                <a:normAutofit/>
              </a:bodyPr>
              <a:lstStyle/>
              <a:p>
                <a:pPr marL="0" indent="0" algn="just">
                  <a:lnSpc>
                    <a:spcPct val="100000"/>
                  </a:lnSpc>
                  <a:spcBef>
                    <a:spcPts val="0"/>
                  </a:spcBef>
                  <a:spcAft>
                    <a:spcPts val="600"/>
                  </a:spcAft>
                  <a:buNone/>
                </a:pPr>
                <a14:m>
                  <m:oMath xmlns:m="http://schemas.openxmlformats.org/officeDocument/2006/math">
                    <m:r>
                      <a:rPr lang="zh-CN" altLang="en-US" sz="1900" i="1" kern="100" smtClean="0">
                        <a:latin typeface="Cambria Math" panose="02040503050406030204" pitchFamily="18" charset="0"/>
                        <a:cs typeface="Times New Roman" panose="02020603050405020304" pitchFamily="18" charset="0"/>
                      </a:rPr>
                      <m:t>对于</m:t>
                    </m:r>
                    <m:r>
                      <a:rPr lang="zh-CN" altLang="en-US" sz="1900" i="1" kern="100" smtClean="0">
                        <a:latin typeface="Cambria Math" panose="02040503050406030204" pitchFamily="18" charset="0"/>
                        <a:cs typeface="Times New Roman" panose="02020603050405020304" pitchFamily="18" charset="0"/>
                      </a:rPr>
                      <m:t>∀1&gt;</m:t>
                    </m:r>
                    <m:r>
                      <a:rPr lang="en-US" altLang="zh-CN" sz="1900" i="1" kern="100" smtClean="0">
                        <a:effectLst/>
                        <a:latin typeface="Cambria Math" panose="02040503050406030204" pitchFamily="18" charset="0"/>
                        <a:cs typeface="Times New Roman" panose="02020603050405020304" pitchFamily="18" charset="0"/>
                      </a:rPr>
                      <m:t>𝛿</m:t>
                    </m:r>
                    <m:r>
                      <a:rPr lang="en-US" altLang="zh-CN" sz="1900" i="1" kern="100" smtClean="0">
                        <a:effectLst/>
                        <a:latin typeface="Cambria Math" panose="02040503050406030204" pitchFamily="18" charset="0"/>
                        <a:cs typeface="Times New Roman" panose="02020603050405020304" pitchFamily="18" charset="0"/>
                      </a:rPr>
                      <m:t>&gt;0</m:t>
                    </m:r>
                    <m:r>
                      <m:rPr>
                        <m:nor/>
                      </m:rPr>
                      <a:rPr lang="en-US" altLang="zh-CN" sz="1900" kern="100">
                        <a:effectLst/>
                        <a:latin typeface="+mn-ea"/>
                        <a:cs typeface="Times New Roman" panose="02020603050405020304" pitchFamily="18" charset="0"/>
                      </a:rPr>
                      <m:t> </m:t>
                    </m:r>
                    <m:r>
                      <a:rPr lang="zh-CN" altLang="zh-CN" sz="1900" kern="100">
                        <a:effectLst/>
                        <a:latin typeface="Cambria Math" panose="02040503050406030204" pitchFamily="18" charset="0"/>
                        <a:cs typeface="Times New Roman" panose="02020603050405020304" pitchFamily="18" charset="0"/>
                      </a:rPr>
                      <m:t>，至少以</m:t>
                    </m:r>
                    <m:r>
                      <a:rPr lang="zh-CN" altLang="zh-CN" sz="1900" kern="100">
                        <a:effectLst/>
                        <a:latin typeface="Cambria Math" panose="02040503050406030204" pitchFamily="18" charset="0"/>
                        <a:cs typeface="Times New Roman" panose="02020603050405020304" pitchFamily="18" charset="0"/>
                      </a:rPr>
                      <m:t> </m:t>
                    </m:r>
                    <m:r>
                      <a:rPr lang="en-US" altLang="zh-CN" sz="1900" i="1" kern="100">
                        <a:effectLst/>
                        <a:latin typeface="Cambria Math" panose="02040503050406030204" pitchFamily="18" charset="0"/>
                        <a:cs typeface="Times New Roman" panose="02020603050405020304" pitchFamily="18" charset="0"/>
                      </a:rPr>
                      <m:t>1−</m:t>
                    </m:r>
                    <m:f>
                      <m:fPr>
                        <m:ctrlPr>
                          <a:rPr lang="zh-CN" altLang="zh-CN" sz="1900" i="1" kern="100">
                            <a:effectLst/>
                            <a:latin typeface="Cambria Math" panose="02040503050406030204" pitchFamily="18" charset="0"/>
                            <a:cs typeface="Times New Roman" panose="02020603050405020304" pitchFamily="18" charset="0"/>
                          </a:rPr>
                        </m:ctrlPr>
                      </m:fPr>
                      <m:num>
                        <m:r>
                          <a:rPr lang="en-US" altLang="zh-CN" sz="1900" i="1" kern="100">
                            <a:effectLst/>
                            <a:latin typeface="Cambria Math" panose="02040503050406030204" pitchFamily="18" charset="0"/>
                            <a:cs typeface="Times New Roman" panose="02020603050405020304" pitchFamily="18" charset="0"/>
                          </a:rPr>
                          <m:t>𝛿</m:t>
                        </m:r>
                      </m:num>
                      <m:den>
                        <m:r>
                          <a:rPr lang="en-US" altLang="zh-CN" sz="1900" i="1" kern="100">
                            <a:effectLst/>
                            <a:latin typeface="Cambria Math" panose="02040503050406030204" pitchFamily="18" charset="0"/>
                            <a:cs typeface="Times New Roman" panose="02020603050405020304" pitchFamily="18" charset="0"/>
                          </a:rPr>
                          <m:t>2</m:t>
                        </m:r>
                      </m:den>
                    </m:f>
                    <m:r>
                      <m:rPr>
                        <m:nor/>
                      </m:rPr>
                      <a:rPr lang="en-US" altLang="zh-CN" sz="1900" kern="100">
                        <a:effectLst/>
                        <a:latin typeface="+mn-ea"/>
                        <a:cs typeface="Times New Roman" panose="02020603050405020304" pitchFamily="18" charset="0"/>
                      </a:rPr>
                      <m:t> </m:t>
                    </m:r>
                  </m:oMath>
                </a14:m>
                <a:r>
                  <a:rPr lang="zh-CN" altLang="zh-CN" sz="1900" kern="100" dirty="0">
                    <a:effectLst/>
                    <a:latin typeface="+mn-ea"/>
                    <a:cs typeface="Times New Roman" panose="02020603050405020304" pitchFamily="18" charset="0"/>
                  </a:rPr>
                  <a:t>概率下满足</a:t>
                </a:r>
                <a:r>
                  <a:rPr lang="zh-CN" altLang="en-US" sz="1900" kern="100" dirty="0">
                    <a:effectLst/>
                    <a:latin typeface="+mn-ea"/>
                    <a:cs typeface="Times New Roman" panose="02020603050405020304" pitchFamily="18" charset="0"/>
                  </a:rPr>
                  <a:t>：</a:t>
                </a:r>
                <a:endParaRPr lang="en-US" altLang="zh-CN" sz="1900" i="1" kern="100" dirty="0">
                  <a:effectLst/>
                  <a:latin typeface="+mn-ea"/>
                  <a:cs typeface="Times New Roman" panose="02020603050405020304" pitchFamily="18" charset="0"/>
                </a:endParaRPr>
              </a:p>
              <a:p>
                <a:pPr marL="0" indent="0" algn="just">
                  <a:lnSpc>
                    <a:spcPct val="10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sz="1800" i="1" kern="100" smtClean="0">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𝒩</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𝒩</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𝛾</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𝒮</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)+8</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num>
                        <m:den>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e>
                          </m:rad>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ln</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den>
                          </m:f>
                        </m:e>
                      </m:ra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r>
                  <a:rPr lang="zh-CN" altLang="en-US" sz="1800" kern="100" dirty="0">
                    <a:effectLst/>
                    <a:latin typeface="+mn-ea"/>
                    <a:cs typeface="Times New Roman" panose="02020603050405020304" pitchFamily="18" charset="0"/>
                  </a:rPr>
                  <a:t>其中</a:t>
                </a:r>
                <a:r>
                  <a:rPr lang="zh-CN" altLang="zh-CN" dirty="0">
                    <a:latin typeface="+mn-ea"/>
                  </a:rPr>
                  <a:t>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𝒮</m:t>
                        </m:r>
                      </m:sub>
                    </m:sSub>
                    <m:r>
                      <a:rPr lang="en-US" altLang="zh-CN" sz="1800" i="1">
                        <a:latin typeface="Cambria Math" panose="02040503050406030204" pitchFamily="18" charset="0"/>
                      </a:rPr>
                      <m:t>(</m:t>
                    </m:r>
                    <m:r>
                      <a:rPr lang="en-US" altLang="zh-CN" sz="1800" i="1">
                        <a:latin typeface="Cambria Math" panose="02040503050406030204" pitchFamily="18" charset="0"/>
                      </a:rPr>
                      <m:t>ℳ</m:t>
                    </m:r>
                    <m:r>
                      <a:rPr lang="en-US" altLang="zh-CN" sz="1800" i="1">
                        <a:latin typeface="Cambria Math" panose="02040503050406030204" pitchFamily="18" charset="0"/>
                      </a:rPr>
                      <m:t>,</m:t>
                    </m:r>
                    <m:r>
                      <a:rPr lang="en-US" altLang="zh-CN"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𝜂</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𝑔</m:t>
                                </m:r>
                              </m:e>
                            </m:acc>
                          </m:e>
                          <m:sub>
                            <m:r>
                              <a:rPr lang="en-US" altLang="zh-CN" sz="1800" i="1">
                                <a:latin typeface="Cambria Math" panose="02040503050406030204" pitchFamily="18" charset="0"/>
                              </a:rPr>
                              <m:t>ℳ</m:t>
                            </m:r>
                          </m:sub>
                        </m:sSub>
                      </m:e>
                    </m:d>
                    <m:r>
                      <a:rPr lang="en-US" altLang="zh-CN" sz="1800" i="1">
                        <a:latin typeface="Cambria Math" panose="02040503050406030204" pitchFamily="18" charset="0"/>
                      </a:rPr>
                      <m:t>−</m:t>
                    </m:r>
                    <m:r>
                      <a:rPr lang="en-US" altLang="zh-CN" sz="1800" i="1">
                        <a:latin typeface="Cambria Math" panose="02040503050406030204" pitchFamily="18" charset="0"/>
                      </a:rPr>
                      <m:t>𝜂</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𝑔</m:t>
                                </m:r>
                              </m:e>
                            </m:acc>
                          </m:e>
                          <m:sub>
                            <m:r>
                              <a:rPr lang="en-US" altLang="zh-CN" sz="1800" i="1">
                                <a:latin typeface="Cambria Math" panose="02040503050406030204" pitchFamily="18" charset="0"/>
                              </a:rPr>
                              <m:t>𝒩</m:t>
                            </m:r>
                          </m:sub>
                        </m:sSub>
                      </m:e>
                    </m:d>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indent="0" algn="just">
                  <a:lnSpc>
                    <a:spcPct val="100000"/>
                  </a:lnSpc>
                  <a:spcBef>
                    <a:spcPts val="0"/>
                  </a:spcBef>
                  <a:spcAft>
                    <a:spcPts val="600"/>
                  </a:spcAft>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00000"/>
                  </a:lnSpc>
                  <a:spcBef>
                    <a:spcPts val="0"/>
                  </a:spcBef>
                  <a:spcAft>
                    <a:spcPts val="600"/>
                  </a:spcAft>
                  <a:buNone/>
                </a:pPr>
                <a14:m>
                  <m:oMath xmlns:m="http://schemas.openxmlformats.org/officeDocument/2006/math">
                    <m:sSub>
                      <m:sSubPr>
                        <m:ctrlPr>
                          <a:rPr lang="zh-CN" altLang="zh-CN" sz="1900" i="1" kern="100" smtClean="0">
                            <a:effectLst/>
                            <a:latin typeface="Cambria Math" panose="02040503050406030204" pitchFamily="18" charset="0"/>
                            <a:cs typeface="Times New Roman" panose="02020603050405020304" pitchFamily="18" charset="0"/>
                          </a:rPr>
                        </m:ctrlPr>
                      </m:sSubPr>
                      <m:e>
                        <m:r>
                          <a:rPr lang="en-US" altLang="zh-CN" sz="1900" i="1" kern="100">
                            <a:effectLst/>
                            <a:latin typeface="Cambria Math" panose="02040503050406030204" pitchFamily="18" charset="0"/>
                            <a:cs typeface="Times New Roman" panose="02020603050405020304" pitchFamily="18" charset="0"/>
                          </a:rPr>
                          <m:t>ℜ</m:t>
                        </m:r>
                      </m:e>
                      <m:sub>
                        <m:r>
                          <a:rPr lang="en-US" altLang="zh-CN" sz="1900" i="1" kern="100">
                            <a:effectLst/>
                            <a:latin typeface="Cambria Math" panose="02040503050406030204" pitchFamily="18" charset="0"/>
                            <a:cs typeface="Times New Roman" panose="02020603050405020304" pitchFamily="18" charset="0"/>
                          </a:rPr>
                          <m:t>𝑚</m:t>
                        </m:r>
                      </m:sub>
                    </m:sSub>
                    <m:d>
                      <m:dPr>
                        <m:ctrlPr>
                          <a:rPr lang="zh-CN" altLang="zh-CN" sz="1900" i="1" kern="100">
                            <a:effectLst/>
                            <a:latin typeface="Cambria Math" panose="02040503050406030204" pitchFamily="18" charset="0"/>
                            <a:cs typeface="Times New Roman" panose="02020603050405020304" pitchFamily="18" charset="0"/>
                          </a:rPr>
                        </m:ctrlPr>
                      </m:dPr>
                      <m:e>
                        <m:r>
                          <a:rPr lang="en-US" altLang="zh-CN" sz="1900" i="1">
                            <a:latin typeface="Cambria Math" panose="02040503050406030204" pitchFamily="18" charset="0"/>
                          </a:rPr>
                          <m:t>ℱ</m:t>
                        </m:r>
                      </m:e>
                    </m:d>
                  </m:oMath>
                </a14:m>
                <a:r>
                  <a:rPr lang="zh-CN" altLang="en-US" sz="1900" kern="100" dirty="0">
                    <a:latin typeface="+mn-ea"/>
                    <a:cs typeface="Times New Roman" panose="02020603050405020304" pitchFamily="18" charset="0"/>
                  </a:rPr>
                  <a:t>为拉德马赫复杂度 </a:t>
                </a:r>
                <a:r>
                  <a:rPr lang="en-US" altLang="zh-CN" sz="1900" kern="100" dirty="0">
                    <a:latin typeface="+mn-ea"/>
                    <a:cs typeface="Times New Roman" panose="02020603050405020304" pitchFamily="18" charset="0"/>
                  </a:rPr>
                  <a:t>(Rademacher complexity)</a:t>
                </a:r>
                <a:r>
                  <a:rPr lang="zh-CN" altLang="en-US" sz="1900" kern="100" dirty="0">
                    <a:latin typeface="+mn-ea"/>
                    <a:cs typeface="Times New Roman" panose="02020603050405020304" pitchFamily="18" charset="0"/>
                  </a:rPr>
                  <a:t>，</a:t>
                </a:r>
                <a:r>
                  <a:rPr lang="zh-CN" altLang="zh-CN" sz="1900" dirty="0">
                    <a:latin typeface="+mn-ea"/>
                  </a:rPr>
                  <a:t> </a:t>
                </a:r>
                <a14:m>
                  <m:oMath xmlns:m="http://schemas.openxmlformats.org/officeDocument/2006/math">
                    <m:r>
                      <a:rPr lang="zh-CN" altLang="en-US" sz="1900" i="1" dirty="0">
                        <a:latin typeface="Cambria Math" panose="02040503050406030204" pitchFamily="18" charset="0"/>
                      </a:rPr>
                      <m:t>以</m:t>
                    </m:r>
                    <m:rad>
                      <m:radPr>
                        <m:degHide m:val="on"/>
                        <m:ctrlPr>
                          <a:rPr lang="zh-CN" altLang="zh-CN" sz="1900" i="1" smtClean="0">
                            <a:latin typeface="Cambria Math" panose="02040503050406030204" pitchFamily="18" charset="0"/>
                          </a:rPr>
                        </m:ctrlPr>
                      </m:radPr>
                      <m:deg/>
                      <m:e>
                        <m:r>
                          <a:rPr lang="en-US" altLang="zh-CN" sz="1900" i="1">
                            <a:latin typeface="Cambria Math" panose="02040503050406030204" pitchFamily="18" charset="0"/>
                          </a:rPr>
                          <m:t>𝐶</m:t>
                        </m:r>
                        <m:r>
                          <a:rPr lang="en-US" altLang="zh-CN" sz="1900" i="1">
                            <a:latin typeface="Cambria Math" panose="02040503050406030204" pitchFamily="18" charset="0"/>
                          </a:rPr>
                          <m:t>(</m:t>
                        </m:r>
                        <m:r>
                          <a:rPr lang="en-US" altLang="zh-CN" sz="1900" i="1">
                            <a:latin typeface="Cambria Math" panose="02040503050406030204" pitchFamily="18" charset="0"/>
                          </a:rPr>
                          <m:t>ℱ</m:t>
                        </m:r>
                        <m:r>
                          <a:rPr lang="en-US" altLang="zh-CN" sz="1900" i="1">
                            <a:latin typeface="Cambria Math" panose="02040503050406030204" pitchFamily="18" charset="0"/>
                          </a:rPr>
                          <m:t>)/</m:t>
                        </m:r>
                        <m:r>
                          <a:rPr lang="en-US" altLang="zh-CN" sz="1900" i="1">
                            <a:latin typeface="Cambria Math" panose="02040503050406030204" pitchFamily="18" charset="0"/>
                          </a:rPr>
                          <m:t>𝑚</m:t>
                        </m:r>
                      </m:e>
                    </m:rad>
                  </m:oMath>
                </a14:m>
                <a:r>
                  <a:rPr lang="zh-CN" altLang="en-US" sz="1900" dirty="0">
                    <a:latin typeface="+mn-ea"/>
                  </a:rPr>
                  <a:t>为上界。</a:t>
                </a:r>
                <a:endParaRPr lang="zh-CN" altLang="zh-CN" sz="1900" dirty="0">
                  <a:latin typeface="+mn-ea"/>
                </a:endParaRPr>
              </a:p>
              <a:p>
                <a:pPr marL="0" indent="0">
                  <a:lnSpc>
                    <a:spcPct val="100000"/>
                  </a:lnSpc>
                  <a:spcBef>
                    <a:spcPts val="0"/>
                  </a:spcBef>
                  <a:spcAft>
                    <a:spcPts val="600"/>
                  </a:spcAft>
                  <a:buNone/>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𝛾</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𝒮</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𝒪</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den>
                              </m:f>
                            </m:e>
                          </m:rad>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00000"/>
                  </a:lnSpc>
                  <a:spcBef>
                    <a:spcPts val="0"/>
                  </a:spcBef>
                  <a:spcAft>
                    <a:spcPts val="600"/>
                  </a:spcAft>
                  <a:buNone/>
                </a:pPr>
                <a:endParaRPr lang="en-US" altLang="zh-CN" sz="18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1319135"/>
                <a:ext cx="10585450" cy="4916566"/>
              </a:xfrm>
              <a:blipFill>
                <a:blip r:embed="rId3"/>
                <a:stretch>
                  <a:fillRect l="-13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525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fontScale="92500" lnSpcReduction="10000"/>
              </a:bodyPr>
              <a:lstStyle/>
              <a:p>
                <a:pPr marL="0" indent="0" algn="just">
                  <a:lnSpc>
                    <a:spcPct val="150000"/>
                  </a:lnSpc>
                  <a:spcBef>
                    <a:spcPts val="0"/>
                  </a:spcBef>
                  <a:spcAft>
                    <a:spcPts val="600"/>
                  </a:spcAft>
                  <a:buNone/>
                </a:pPr>
                <a14:m>
                  <m:oMath xmlns:m="http://schemas.openxmlformats.org/officeDocument/2006/math">
                    <m:r>
                      <a:rPr lang="zh-CN" altLang="en-US" sz="1800" i="1" kern="100" smtClean="0">
                        <a:latin typeface="Cambria Math" panose="02040503050406030204" pitchFamily="18" charset="0"/>
                        <a:cs typeface="Times New Roman" panose="02020603050405020304" pitchFamily="18" charset="0"/>
                      </a:rPr>
                      <m:t>对于</m:t>
                    </m:r>
                    <m:r>
                      <a:rPr lang="zh-CN" altLang="en-US" sz="1800" i="1" kern="100" smtClean="0">
                        <a:latin typeface="Cambria Math" panose="02040503050406030204" pitchFamily="18" charset="0"/>
                        <a:cs typeface="Times New Roman" panose="02020603050405020304" pitchFamily="18" charset="0"/>
                      </a:rPr>
                      <m:t>∀1&gt;</m:t>
                    </m:r>
                    <m:r>
                      <a:rPr lang="en-US" altLang="zh-CN" sz="1800" i="1" kern="100" smtClean="0">
                        <a:effectLst/>
                        <a:latin typeface="Cambria Math" panose="02040503050406030204" pitchFamily="18" charset="0"/>
                        <a:cs typeface="Times New Roman" panose="02020603050405020304" pitchFamily="18" charset="0"/>
                      </a:rPr>
                      <m:t>𝛿</m:t>
                    </m:r>
                    <m:r>
                      <a:rPr lang="en-US" altLang="zh-CN" sz="1800" i="1" kern="100" smtClean="0">
                        <a:effectLst/>
                        <a:latin typeface="Cambria Math" panose="02040503050406030204" pitchFamily="18" charset="0"/>
                        <a:cs typeface="Times New Roman" panose="02020603050405020304" pitchFamily="18" charset="0"/>
                      </a:rPr>
                      <m:t>&gt;0</m:t>
                    </m:r>
                    <m:r>
                      <m:rPr>
                        <m:nor/>
                      </m:rPr>
                      <a:rPr lang="en-US" altLang="zh-CN" sz="1800" kern="100">
                        <a:effectLst/>
                        <a:latin typeface="+mn-ea"/>
                        <a:cs typeface="Times New Roman" panose="02020603050405020304" pitchFamily="18" charset="0"/>
                      </a:rPr>
                      <m:t> </m:t>
                    </m:r>
                    <m:r>
                      <a:rPr lang="zh-CN" altLang="zh-CN" sz="1800" kern="100">
                        <a:effectLst/>
                        <a:latin typeface="Cambria Math" panose="02040503050406030204" pitchFamily="18" charset="0"/>
                        <a:cs typeface="Times New Roman" panose="02020603050405020304" pitchFamily="18" charset="0"/>
                      </a:rPr>
                      <m:t>，至少以</m:t>
                    </m:r>
                    <m:r>
                      <a:rPr lang="zh-CN" altLang="zh-CN" sz="1800" kern="100">
                        <a:effectLst/>
                        <a:latin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cs typeface="Times New Roman" panose="02020603050405020304" pitchFamily="18" charset="0"/>
                      </a:rPr>
                      <m:t>1−</m:t>
                    </m:r>
                    <m:f>
                      <m:fPr>
                        <m:ctrlPr>
                          <a:rPr lang="zh-CN" altLang="zh-CN" sz="1800" i="1" kern="100">
                            <a:effectLst/>
                            <a:latin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𝛿</m:t>
                        </m:r>
                      </m:num>
                      <m:den>
                        <m:r>
                          <a:rPr lang="en-US" altLang="zh-CN" sz="1800" i="1" kern="100">
                            <a:effectLst/>
                            <a:latin typeface="Cambria Math" panose="02040503050406030204" pitchFamily="18" charset="0"/>
                            <a:cs typeface="Times New Roman" panose="02020603050405020304" pitchFamily="18" charset="0"/>
                          </a:rPr>
                          <m:t>2</m:t>
                        </m:r>
                      </m:den>
                    </m:f>
                    <m:r>
                      <m:rPr>
                        <m:nor/>
                      </m:rPr>
                      <a:rPr lang="en-US" altLang="zh-CN" sz="1800" kern="100">
                        <a:effectLst/>
                        <a:latin typeface="+mn-ea"/>
                        <a:cs typeface="Times New Roman" panose="02020603050405020304" pitchFamily="18" charset="0"/>
                      </a:rPr>
                      <m:t> </m:t>
                    </m:r>
                  </m:oMath>
                </a14:m>
                <a:r>
                  <a:rPr lang="zh-CN" altLang="zh-CN" sz="1800" kern="100" dirty="0">
                    <a:effectLst/>
                    <a:latin typeface="+mn-ea"/>
                    <a:cs typeface="Times New Roman" panose="02020603050405020304" pitchFamily="18" charset="0"/>
                  </a:rPr>
                  <a:t>概率下满足</a:t>
                </a:r>
                <a:r>
                  <a:rPr lang="zh-CN" altLang="en-US" sz="1800" kern="100" dirty="0">
                    <a:effectLst/>
                    <a:latin typeface="+mn-ea"/>
                    <a:cs typeface="Times New Roman" panose="02020603050405020304" pitchFamily="18" charset="0"/>
                  </a:rPr>
                  <a:t>：</a:t>
                </a:r>
                <a:endParaRPr lang="en-US" altLang="zh-CN" sz="1800" i="1" dirty="0">
                  <a:effectLst/>
                  <a:latin typeface="Cambria Math" panose="02040503050406030204" pitchFamily="18" charset="0"/>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𝜂</m:t>
                      </m:r>
                      <m:d>
                        <m:dPr>
                          <m:ctrlPr>
                            <a:rPr lang="zh-CN" altLang="zh-CN" sz="1200" i="1">
                              <a:effectLst/>
                              <a:latin typeface="Cambria Math" panose="02040503050406030204" pitchFamily="18" charset="0"/>
                              <a:ea typeface="Cambria Math" panose="02040503050406030204" pitchFamily="18" charset="0"/>
                            </a:rPr>
                          </m:ctrlPr>
                        </m:dPr>
                        <m:e>
                          <m:sSub>
                            <m:sSubPr>
                              <m:ctrlPr>
                                <a:rPr lang="zh-CN" altLang="zh-CN" sz="1200" i="1">
                                  <a:effectLst/>
                                  <a:latin typeface="Cambria Math" panose="02040503050406030204" pitchFamily="18" charset="0"/>
                                  <a:ea typeface="Cambria Math" panose="02040503050406030204" pitchFamily="18" charset="0"/>
                                </a:rPr>
                              </m:ctrlPr>
                            </m:sSubPr>
                            <m:e>
                              <m:acc>
                                <m:accPr>
                                  <m:chr m:val="̂"/>
                                  <m:ctrlPr>
                                    <a:rPr lang="zh-CN" altLang="zh-CN" sz="12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𝐿</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ℜ</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m:t>
                          </m:r>
                        </m:sub>
                      </m:sSub>
                      <m:d>
                        <m:dPr>
                          <m:ctrlPr>
                            <a:rPr lang="zh-CN" altLang="zh-CN" sz="12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𝒢</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𝐿</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ℜ</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𝒢</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ad>
                        <m:radPr>
                          <m:degHide m:val="on"/>
                          <m:ctrlPr>
                            <a:rPr lang="zh-CN" altLang="zh-CN" sz="1200" i="1">
                              <a:effectLst/>
                              <a:latin typeface="Cambria Math" panose="02040503050406030204" pitchFamily="18" charset="0"/>
                              <a:ea typeface="Cambria Math" panose="02040503050406030204" pitchFamily="18" charset="0"/>
                            </a:rPr>
                          </m:ctrlPr>
                        </m:radPr>
                        <m:deg/>
                        <m:e>
                          <m:f>
                            <m:fPr>
                              <m:ctrlPr>
                                <a:rPr lang="zh-CN" altLang="zh-CN" sz="12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ln</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m:t>
                              </m:r>
                            </m:den>
                          </m:f>
                        </m:e>
                      </m:ra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2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𝐿</m:t>
                          </m:r>
                        </m:e>
                      </m:acc>
                      <m:d>
                        <m:dPr>
                          <m:ctrlPr>
                            <a:rPr lang="zh-CN" altLang="zh-CN" sz="1200" i="1">
                              <a:effectLst/>
                              <a:latin typeface="Cambria Math" panose="02040503050406030204" pitchFamily="18" charset="0"/>
                              <a:ea typeface="Cambria Math" panose="02040503050406030204" pitchFamily="18" charset="0"/>
                            </a:rPr>
                          </m:ctrlPr>
                        </m:dPr>
                        <m:e>
                          <m:sSub>
                            <m:sSubPr>
                              <m:ctrlPr>
                                <a:rPr lang="zh-CN" altLang="zh-CN" sz="1200" i="1">
                                  <a:effectLst/>
                                  <a:latin typeface="Cambria Math" panose="02040503050406030204" pitchFamily="18" charset="0"/>
                                  <a:ea typeface="Cambria Math" panose="02040503050406030204" pitchFamily="18" charset="0"/>
                                </a:rPr>
                              </m:ctrlPr>
                            </m:sSubPr>
                            <m:e>
                              <m:acc>
                                <m:accPr>
                                  <m:chr m:val="̂"/>
                                  <m:ctrlPr>
                                    <a:rPr lang="zh-CN" altLang="zh-CN" sz="12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acc>
                                <m:accPr>
                                  <m:chr m:val="̂"/>
                                  <m:ctrlPr>
                                    <a:rPr lang="zh-CN" altLang="zh-CN" sz="12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𝒮</m:t>
                          </m:r>
                        </m:e>
                      </m:d>
                    </m:oMath>
                  </m:oMathPara>
                </a14:m>
                <a:endParaRPr lang="en-US" altLang="zh-CN" sz="1800" dirty="0">
                  <a:solidFill>
                    <a:schemeClr val="tx1">
                      <a:lumMod val="75000"/>
                      <a:lumOff val="25000"/>
                    </a:schemeClr>
                  </a:solidFill>
                </a:endParaRPr>
              </a:p>
              <a:p>
                <a:pPr marL="0" indent="0" algn="just">
                  <a:lnSpc>
                    <a:spcPct val="150000"/>
                  </a:lnSpc>
                  <a:spcBef>
                    <a:spcPts val="0"/>
                  </a:spcBef>
                  <a:spcAft>
                    <a:spcPts val="600"/>
                  </a:spcAft>
                  <a:buNone/>
                </a:pPr>
                <a14:m>
                  <m:oMath xmlns:m="http://schemas.openxmlformats.org/officeDocument/2006/math">
                    <m:r>
                      <a:rPr lang="zh-CN" altLang="en-US" sz="1800" i="1" kern="100" dirty="0" smtClean="0">
                        <a:solidFill>
                          <a:schemeClr val="tx1">
                            <a:lumMod val="75000"/>
                            <a:lumOff val="25000"/>
                          </a:schemeClr>
                        </a:solidFill>
                        <a:effectLst/>
                        <a:latin typeface="Cambria Math" panose="02040503050406030204" pitchFamily="18" charset="0"/>
                        <a:cs typeface="Times New Roman" panose="02020603050405020304" pitchFamily="18" charset="0"/>
                      </a:rPr>
                      <m:t>其中</m:t>
                    </m:r>
                    <m:r>
                      <a:rPr lang="zh-CN" altLang="en-US" sz="1800" i="1" kern="100" dirty="0" smtClean="0">
                        <a:solidFill>
                          <a:schemeClr val="tx1">
                            <a:lumMod val="75000"/>
                            <a:lumOff val="25000"/>
                          </a:schemeClr>
                        </a:solidFill>
                        <a:latin typeface="Cambria Math" panose="02040503050406030204" pitchFamily="18" charset="0"/>
                        <a:cs typeface="Times New Roman" panose="02020603050405020304" pitchFamily="18" charset="0"/>
                      </a:rPr>
                      <m:t>，</m:t>
                    </m:r>
                    <m:acc>
                      <m:accPr>
                        <m:chr m:val="̂"/>
                        <m:ctrlPr>
                          <a:rPr lang="zh-CN" altLang="zh-CN" sz="1800" i="1" kern="100" smtClean="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𝐿</m:t>
                        </m:r>
                      </m:e>
                    </m:acc>
                    <m:d>
                      <m:dPr>
                        <m:ctrlPr>
                          <a:rPr lang="zh-CN" altLang="zh-CN" sz="1800" i="1" kern="100">
                            <a:effectLst/>
                            <a:latin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h</m:t>
                                </m:r>
                              </m:e>
                            </m:acc>
                          </m:e>
                          <m:sub>
                            <m:r>
                              <a:rPr lang="en-US" altLang="zh-CN" sz="1800" i="1" kern="100">
                                <a:effectLst/>
                                <a:latin typeface="Cambria Math" panose="02040503050406030204" pitchFamily="18" charset="0"/>
                                <a:cs typeface="Times New Roman" panose="02020603050405020304" pitchFamily="18" charset="0"/>
                              </a:rPr>
                              <m:t>ℳ</m:t>
                            </m:r>
                          </m:sub>
                        </m:sSub>
                        <m:r>
                          <a:rPr lang="en-US" altLang="zh-CN" sz="1800"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𝑔</m:t>
                                </m:r>
                              </m:e>
                            </m:acc>
                          </m:e>
                          <m:sub>
                            <m:r>
                              <a:rPr lang="en-US" altLang="zh-CN" sz="1800" i="1" kern="100">
                                <a:effectLst/>
                                <a:latin typeface="Cambria Math" panose="02040503050406030204" pitchFamily="18" charset="0"/>
                                <a:cs typeface="Times New Roman" panose="02020603050405020304" pitchFamily="18" charset="0"/>
                              </a:rPr>
                              <m:t>ℳ</m:t>
                            </m:r>
                          </m:sub>
                        </m:sSub>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𝒮</m:t>
                        </m:r>
                      </m:e>
                    </m:d>
                    <m:r>
                      <a:rPr lang="en-US" altLang="zh-CN" sz="1800" i="1" kern="100">
                        <a:effectLst/>
                        <a:latin typeface="Cambria Math" panose="02040503050406030204" pitchFamily="18" charset="0"/>
                        <a:cs typeface="Times New Roman" panose="02020603050405020304" pitchFamily="18" charset="0"/>
                      </a:rPr>
                      <m:t>≜</m:t>
                    </m:r>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𝑟</m:t>
                        </m:r>
                      </m:e>
                    </m:acc>
                    <m:d>
                      <m:dPr>
                        <m:ctrlPr>
                          <a:rPr lang="zh-CN" altLang="zh-CN" sz="1800" i="1" kern="100">
                            <a:effectLst/>
                            <a:latin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h</m:t>
                                </m:r>
                              </m:e>
                            </m:acc>
                          </m:e>
                          <m:sub>
                            <m:r>
                              <a:rPr lang="en-US" altLang="zh-CN" sz="1800" i="1" kern="100">
                                <a:effectLst/>
                                <a:latin typeface="Cambria Math" panose="02040503050406030204" pitchFamily="18" charset="0"/>
                                <a:cs typeface="Times New Roman" panose="02020603050405020304" pitchFamily="18" charset="0"/>
                              </a:rPr>
                              <m:t>ℳ</m:t>
                            </m:r>
                          </m:sub>
                        </m:sSub>
                        <m:r>
                          <a:rPr lang="en-US" altLang="zh-CN" sz="1800"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𝑔</m:t>
                                </m:r>
                              </m:e>
                            </m:acc>
                          </m:e>
                          <m:sub>
                            <m:r>
                              <a:rPr lang="en-US" altLang="zh-CN" sz="1800" i="1" kern="100">
                                <a:effectLst/>
                                <a:latin typeface="Cambria Math" panose="02040503050406030204" pitchFamily="18" charset="0"/>
                                <a:cs typeface="Times New Roman" panose="02020603050405020304" pitchFamily="18" charset="0"/>
                              </a:rPr>
                              <m:t>ℳ</m:t>
                            </m:r>
                          </m:sub>
                        </m:sSub>
                      </m:e>
                    </m:d>
                    <m:r>
                      <a:rPr lang="en-US" altLang="zh-CN" sz="1800" i="1" kern="100">
                        <a:effectLst/>
                        <a:latin typeface="Cambria Math" panose="02040503050406030204" pitchFamily="18" charset="0"/>
                        <a:cs typeface="Times New Roman" panose="02020603050405020304" pitchFamily="18" charset="0"/>
                      </a:rPr>
                      <m:t>−</m:t>
                    </m:r>
                    <m:acc>
                      <m:accPr>
                        <m:chr m:val="̂"/>
                        <m:ctrlPr>
                          <a:rPr lang="zh-CN" altLang="zh-CN" sz="1800" i="1" kern="100">
                            <a:effectLst/>
                            <a:latin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cs typeface="Times New Roman" panose="02020603050405020304" pitchFamily="18" charset="0"/>
                          </a:rPr>
                          <m:t>𝑟</m:t>
                        </m:r>
                      </m:e>
                    </m:acc>
                    <m:d>
                      <m:dPr>
                        <m:ctrlPr>
                          <a:rPr lang="zh-CN" altLang="zh-CN" sz="1800" i="1" kern="100">
                            <a:effectLst/>
                            <a:latin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h</m:t>
                            </m:r>
                          </m:e>
                          <m:sup>
                            <m:r>
                              <a:rPr lang="en-US" altLang="zh-CN" sz="1800" i="1" kern="100">
                                <a:effectLst/>
                                <a:latin typeface="Cambria Math" panose="02040503050406030204" pitchFamily="18" charset="0"/>
                                <a:cs typeface="Times New Roman" panose="02020603050405020304" pitchFamily="18" charset="0"/>
                              </a:rPr>
                              <m:t>⋆</m:t>
                            </m:r>
                          </m:sup>
                        </m:sSup>
                        <m:r>
                          <a:rPr lang="en-US" altLang="zh-CN" sz="1800" i="1" kern="100">
                            <a:effectLst/>
                            <a:latin typeface="Cambria Math" panose="02040503050406030204" pitchFamily="18" charset="0"/>
                            <a:cs typeface="Times New Roman" panose="02020603050405020304" pitchFamily="18" charset="0"/>
                          </a:rPr>
                          <m:t>∘</m:t>
                        </m:r>
                        <m:sSup>
                          <m:sSupPr>
                            <m:ctrlPr>
                              <a:rPr lang="zh-CN" altLang="zh-CN" sz="1800" i="1" kern="100">
                                <a:effectLst/>
                                <a:latin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𝑔</m:t>
                            </m:r>
                          </m:e>
                          <m:sup>
                            <m:r>
                              <a:rPr lang="en-US" altLang="zh-CN" sz="1800" i="1" kern="100">
                                <a:effectLst/>
                                <a:latin typeface="Cambria Math" panose="02040503050406030204" pitchFamily="18" charset="0"/>
                                <a:cs typeface="Times New Roman" panose="02020603050405020304" pitchFamily="18" charset="0"/>
                              </a:rPr>
                              <m:t>⋆</m:t>
                            </m:r>
                          </m:sup>
                        </m:sSup>
                      </m:e>
                    </m:d>
                  </m:oMath>
                </a14:m>
                <a:r>
                  <a:rPr lang="zh-CN" altLang="en-US" sz="1800" kern="100" dirty="0">
                    <a:latin typeface="+mn-ea"/>
                    <a:cs typeface="Times New Roman" panose="02020603050405020304" pitchFamily="18" charset="0"/>
                  </a:rPr>
                  <a:t> 是中心经验损失。</a:t>
                </a:r>
              </a:p>
              <a:p>
                <a:pPr marL="0" indent="0" algn="just">
                  <a:lnSpc>
                    <a:spcPct val="150000"/>
                  </a:lnSpc>
                  <a:spcBef>
                    <a:spcPts val="0"/>
                  </a:spcBef>
                  <a:spcAft>
                    <a:spcPts val="600"/>
                  </a:spcAft>
                  <a:buNone/>
                </a:pPr>
                <a14:m>
                  <m:oMath xmlns:m="http://schemas.openxmlformats.org/officeDocument/2006/math">
                    <m:r>
                      <a:rPr lang="zh-CN" altLang="en-US" sz="1800" i="1" kern="100" dirty="0" smtClean="0">
                        <a:effectLst/>
                        <a:latin typeface="Cambria Math" panose="02040503050406030204" pitchFamily="18" charset="0"/>
                        <a:cs typeface="Times New Roman" panose="02020603050405020304" pitchFamily="18" charset="0"/>
                      </a:rPr>
                      <m:t>基于</m:t>
                    </m:r>
                    <m:r>
                      <a:rPr lang="zh-CN" altLang="en-US" sz="1800" i="1" kern="100" dirty="0">
                        <a:latin typeface="Cambria Math" panose="02040503050406030204" pitchFamily="18" charset="0"/>
                        <a:cs typeface="Times New Roman" panose="02020603050405020304" pitchFamily="18" charset="0"/>
                      </a:rPr>
                      <m:t>上一页</m:t>
                    </m:r>
                    <m:r>
                      <a:rPr lang="zh-CN" altLang="en-US" sz="1800" i="1" kern="100" dirty="0" smtClean="0">
                        <a:latin typeface="Cambria Math" panose="02040503050406030204" pitchFamily="18" charset="0"/>
                        <a:cs typeface="Times New Roman" panose="02020603050405020304" pitchFamily="18" charset="0"/>
                      </a:rPr>
                      <m:t>提到的</m:t>
                    </m:r>
                    <m:r>
                      <m:rPr>
                        <m:nor/>
                      </m:rPr>
                      <a:rPr lang="zh-CN" altLang="en-US" sz="1800" kern="100" dirty="0">
                        <a:latin typeface="+mn-ea"/>
                        <a:cs typeface="Times New Roman" panose="02020603050405020304" pitchFamily="18" charset="0"/>
                      </a:rPr>
                      <m:t>拉德马赫</m:t>
                    </m:r>
                    <m:r>
                      <a:rPr lang="zh-CN" altLang="en-US" sz="1800" i="1" kern="100" dirty="0" smtClean="0">
                        <a:latin typeface="Cambria Math" panose="02040503050406030204" pitchFamily="18" charset="0"/>
                        <a:cs typeface="Times New Roman" panose="02020603050405020304" pitchFamily="18" charset="0"/>
                      </a:rPr>
                      <m:t>性质</m:t>
                    </m:r>
                    <m:r>
                      <a:rPr lang="zh-CN" altLang="en-US" sz="1800" i="1" kern="100" dirty="0">
                        <a:latin typeface="Cambria Math" panose="02040503050406030204" pitchFamily="18" charset="0"/>
                        <a:cs typeface="Times New Roman" panose="02020603050405020304" pitchFamily="18" charset="0"/>
                      </a:rPr>
                      <m:t>可以</m:t>
                    </m:r>
                    <m:r>
                      <a:rPr lang="zh-CN" altLang="en-US" sz="1800" i="1" kern="100" dirty="0" smtClean="0">
                        <a:latin typeface="Cambria Math" panose="02040503050406030204" pitchFamily="18" charset="0"/>
                        <a:cs typeface="Times New Roman" panose="02020603050405020304" pitchFamily="18" charset="0"/>
                      </a:rPr>
                      <m:t>得到</m:t>
                    </m:r>
                    <m:r>
                      <a:rPr lang="en-US" altLang="zh-CN" sz="1800" i="1" kern="100" smtClean="0">
                        <a:effectLst/>
                        <a:latin typeface="Cambria Math" panose="02040503050406030204" pitchFamily="18" charset="0"/>
                        <a:cs typeface="Times New Roman" panose="02020603050405020304" pitchFamily="18" charset="0"/>
                      </a:rPr>
                      <m:t>𝐶</m:t>
                    </m:r>
                    <m:d>
                      <m:dPr>
                        <m:ctrlPr>
                          <a:rPr lang="zh-CN" altLang="zh-CN" sz="1800" i="1" kern="100">
                            <a:effectLst/>
                            <a:latin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ℋ</m:t>
                        </m:r>
                        <m:r>
                          <a:rPr lang="en-US" altLang="zh-CN" sz="1800"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𝒢</m:t>
                            </m:r>
                          </m:e>
                          <m:sub>
                            <m:r>
                              <a:rPr lang="en-US" altLang="zh-CN" sz="1800" i="1" kern="100">
                                <a:effectLst/>
                                <a:latin typeface="Cambria Math" panose="02040503050406030204" pitchFamily="18" charset="0"/>
                                <a:cs typeface="Times New Roman" panose="02020603050405020304" pitchFamily="18" charset="0"/>
                              </a:rPr>
                              <m:t>𝒩</m:t>
                            </m:r>
                          </m:sub>
                        </m:sSub>
                      </m:e>
                    </m:d>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𝐶</m:t>
                    </m:r>
                    <m:d>
                      <m:dPr>
                        <m:ctrlPr>
                          <a:rPr lang="zh-CN" altLang="zh-CN" sz="1800" i="1" kern="100">
                            <a:effectLst/>
                            <a:latin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ℋ</m:t>
                        </m:r>
                        <m:r>
                          <a:rPr lang="en-US" altLang="zh-CN" sz="1800"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𝒢</m:t>
                            </m:r>
                          </m:e>
                          <m:sub>
                            <m:r>
                              <a:rPr lang="en-US" altLang="zh-CN" sz="1800" i="1" kern="100">
                                <a:effectLst/>
                                <a:latin typeface="Cambria Math" panose="02040503050406030204" pitchFamily="18" charset="0"/>
                                <a:cs typeface="Times New Roman" panose="02020603050405020304" pitchFamily="18" charset="0"/>
                              </a:rPr>
                              <m:t>ℳ</m:t>
                            </m:r>
                          </m:sub>
                        </m:sSub>
                      </m:e>
                    </m:d>
                  </m:oMath>
                </a14:m>
                <a:r>
                  <a:rPr lang="zh-CN" altLang="en-US" sz="1800" kern="100" dirty="0">
                    <a:effectLst/>
                    <a:latin typeface="+mn-ea"/>
                    <a:cs typeface="Times New Roman" panose="02020603050405020304" pitchFamily="18" charset="0"/>
                  </a:rPr>
                  <a:t>，若我们想获取更好的潜空间质量，即</a:t>
                </a: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𝜂</m:t>
                    </m:r>
                    <m:d>
                      <m:d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ℳ</m:t>
                            </m:r>
                          </m:sub>
                        </m:sSub>
                      </m:e>
                    </m:d>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𝜂</m:t>
                    </m:r>
                    <m:d>
                      <m:d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𝒩</m:t>
                            </m:r>
                          </m:sub>
                        </m:sSub>
                      </m:e>
                    </m:d>
                  </m:oMath>
                </a14:m>
                <a:r>
                  <a:rPr lang="zh-CN" altLang="en-US" sz="1800" kern="100" dirty="0">
                    <a:effectLst/>
                    <a:latin typeface="+mn-ea"/>
                    <a:cs typeface="Times New Roman" panose="02020603050405020304" pitchFamily="18" charset="0"/>
                  </a:rPr>
                  <a:t>，则：</a:t>
                </a:r>
                <a:endParaRPr lang="en-US" altLang="zh-CN" sz="1800" kern="100" dirty="0">
                  <a:effectLst/>
                  <a:latin typeface="+mn-ea"/>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𝒮</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𝒮</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ℳ</m:t>
                                      </m:r>
                                    </m:sub>
                                  </m:sSub>
                                </m:e>
                              </m:d>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den>
                          </m:f>
                        </m:e>
                      </m:ra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𝒩</m:t>
                                      </m:r>
                                    </m:sub>
                                  </m:sSub>
                                </m:e>
                              </m:d>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den>
                          </m:f>
                        </m:e>
                      </m:ra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en-US" altLang="zh-CN" sz="18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037" r="-34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Theorem 2-Upper Bound for Latent Space Exploration</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257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2E6739A-A533-4FFA-96B9-B92B82F3ABB7}"/>
              </a:ext>
            </a:extLst>
          </p:cNvPr>
          <p:cNvPicPr>
            <a:picLocks noChangeAspect="1"/>
          </p:cNvPicPr>
          <p:nvPr/>
        </p:nvPicPr>
        <p:blipFill>
          <a:blip r:embed="rId3"/>
          <a:stretch>
            <a:fillRect/>
          </a:stretch>
        </p:blipFill>
        <p:spPr>
          <a:xfrm>
            <a:off x="1494133" y="2226945"/>
            <a:ext cx="9203734" cy="3275350"/>
          </a:xfrm>
          <a:prstGeom prst="rect">
            <a:avLst/>
          </a:prstGeom>
        </p:spPr>
      </p:pic>
    </p:spTree>
    <p:extLst>
      <p:ext uri="{BB962C8B-B14F-4D97-AF65-F5344CB8AC3E}">
        <p14:creationId xmlns:p14="http://schemas.microsoft.com/office/powerpoint/2010/main" val="2088869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D2C0E71-6B2B-47DB-B4A4-A13F9E0ABF67}"/>
              </a:ext>
            </a:extLst>
          </p:cNvPr>
          <p:cNvPicPr>
            <a:picLocks noChangeAspect="1"/>
          </p:cNvPicPr>
          <p:nvPr/>
        </p:nvPicPr>
        <p:blipFill>
          <a:blip r:embed="rId3"/>
          <a:stretch>
            <a:fillRect/>
          </a:stretch>
        </p:blipFill>
        <p:spPr>
          <a:xfrm>
            <a:off x="1357312" y="2219325"/>
            <a:ext cx="9477375" cy="2419350"/>
          </a:xfrm>
          <a:prstGeom prst="rect">
            <a:avLst/>
          </a:prstGeom>
        </p:spPr>
      </p:pic>
      <mc:AlternateContent xmlns:mc="http://schemas.openxmlformats.org/markup-compatibility/2006" xmlns:a14="http://schemas.microsoft.com/office/drawing/2010/main">
        <mc:Choice Requires="a14">
          <p:sp>
            <p:nvSpPr>
              <p:cNvPr id="11" name="文本占位符 2">
                <a:extLst>
                  <a:ext uri="{FF2B5EF4-FFF2-40B4-BE49-F238E27FC236}">
                    <a16:creationId xmlns:a16="http://schemas.microsoft.com/office/drawing/2014/main" id="{4C364971-5BCB-4164-A9B1-95D02A84256E}"/>
                  </a:ext>
                </a:extLst>
              </p:cNvPr>
              <p:cNvSpPr txBox="1">
                <a:spLocks/>
              </p:cNvSpPr>
              <p:nvPr/>
            </p:nvSpPr>
            <p:spPr>
              <a:xfrm>
                <a:off x="803275" y="4482059"/>
                <a:ext cx="10585450" cy="1755229"/>
              </a:xfrm>
              <a:prstGeom prst="rect">
                <a:avLst/>
              </a:prstGeom>
            </p:spPr>
            <p:txBody>
              <a:bodyPr vert="horz" lIns="18000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Aft>
                    <a:spcPts val="600"/>
                  </a:spcAft>
                  <a:buNone/>
                </a:pPr>
                <a:r>
                  <a:rPr lang="zh-CN" altLang="en-US" sz="1800" kern="100" dirty="0">
                    <a:latin typeface="+mn-ea"/>
                    <a:cs typeface="Times New Roman" panose="02020603050405020304" pitchFamily="18" charset="0"/>
                  </a:rPr>
                  <a:t>文章模拟了潜空间表示质量</a:t>
                </a:r>
                <a14:m>
                  <m:oMath xmlns:m="http://schemas.openxmlformats.org/officeDocument/2006/math">
                    <m:r>
                      <m:rPr>
                        <m:sty m:val="p"/>
                      </m:rPr>
                      <a:rPr lang="en-US" altLang="zh-CN" sz="1800" i="0" kern="100" smtClean="0">
                        <a:effectLst/>
                        <a:latin typeface="Cambria Math" panose="02040503050406030204" pitchFamily="18" charset="0"/>
                        <a:cs typeface="Times New Roman" panose="02020603050405020304" pitchFamily="18" charset="0"/>
                      </a:rPr>
                      <m:t>η</m:t>
                    </m:r>
                    <m:d>
                      <m:dPr>
                        <m:ctrlPr>
                          <a:rPr lang="zh-CN" altLang="zh-CN" sz="1800" i="1" kern="100">
                            <a:effectLst/>
                            <a:latin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m:rPr>
                                    <m:sty m:val="p"/>
                                  </m:rPr>
                                  <a:rPr lang="en-US" altLang="zh-CN" sz="1800" i="0" kern="100">
                                    <a:effectLst/>
                                    <a:latin typeface="Cambria Math" panose="02040503050406030204" pitchFamily="18" charset="0"/>
                                    <a:cs typeface="Times New Roman" panose="02020603050405020304" pitchFamily="18" charset="0"/>
                                  </a:rPr>
                                  <m:t>g</m:t>
                                </m:r>
                              </m:e>
                            </m:acc>
                          </m:e>
                          <m:sub>
                            <m:r>
                              <a:rPr lang="en-US" altLang="zh-CN" sz="1800" i="0" kern="100">
                                <a:effectLst/>
                                <a:latin typeface="Cambria Math" panose="02040503050406030204" pitchFamily="18" charset="0"/>
                                <a:cs typeface="Times New Roman" panose="02020603050405020304" pitchFamily="18" charset="0"/>
                              </a:rPr>
                              <m:t>ℳ</m:t>
                            </m:r>
                          </m:sub>
                        </m:sSub>
                      </m:e>
                    </m:d>
                  </m:oMath>
                </a14:m>
                <a:endParaRPr kumimoji="1" lang="en-US" altLang="zh-CN" sz="1800" dirty="0">
                  <a:solidFill>
                    <a:schemeClr val="tx1">
                      <a:lumMod val="75000"/>
                      <a:lumOff val="25000"/>
                    </a:schemeClr>
                  </a:solidFill>
                  <a:latin typeface="+mn-ea"/>
                </a:endParaRPr>
              </a:p>
              <a:p>
                <a:pPr marL="0" indent="0" algn="just">
                  <a:lnSpc>
                    <a:spcPct val="130000"/>
                  </a:lnSpc>
                  <a:spcAft>
                    <a:spcPts val="600"/>
                  </a:spcAft>
                  <a:buNone/>
                </a:pPr>
                <a:r>
                  <a:rPr kumimoji="1" lang="zh-CN" altLang="en-US" sz="1800" dirty="0">
                    <a:solidFill>
                      <a:schemeClr val="tx1">
                        <a:lumMod val="75000"/>
                        <a:lumOff val="25000"/>
                      </a:schemeClr>
                    </a:solidFill>
                    <a:latin typeface="+mn-ea"/>
                  </a:rPr>
                  <a:t>首先未收敛状态下预先训练整个模型，然后再固定</a:t>
                </a:r>
                <a:r>
                  <a:rPr kumimoji="1" lang="en-US" altLang="zh-CN" sz="1800" dirty="0">
                    <a:solidFill>
                      <a:schemeClr val="tx1">
                        <a:lumMod val="75000"/>
                        <a:lumOff val="25000"/>
                      </a:schemeClr>
                    </a:solidFill>
                    <a:latin typeface="+mn-ea"/>
                  </a:rPr>
                  <a:t>encoder</a:t>
                </a:r>
                <a:r>
                  <a:rPr lang="zh-CN" altLang="zh-CN" sz="1800" kern="100" dirty="0">
                    <a:effectLst/>
                    <a:latin typeface="+mn-ea"/>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cs typeface="Times New Roman" panose="02020603050405020304" pitchFamily="18" charset="0"/>
                              </a:rPr>
                            </m:ctrlPr>
                          </m:accPr>
                          <m:e>
                            <m:r>
                              <m:rPr>
                                <m:sty m:val="p"/>
                              </m:rPr>
                              <a:rPr lang="en-US" altLang="zh-CN" sz="1800" i="0" kern="100">
                                <a:effectLst/>
                                <a:latin typeface="Cambria Math" panose="02040503050406030204" pitchFamily="18" charset="0"/>
                                <a:cs typeface="Times New Roman" panose="02020603050405020304" pitchFamily="18" charset="0"/>
                              </a:rPr>
                              <m:t>g</m:t>
                            </m:r>
                          </m:e>
                        </m:acc>
                      </m:e>
                      <m:sub>
                        <m:r>
                          <a:rPr lang="en-US" altLang="zh-CN" sz="1800" i="0" kern="100">
                            <a:effectLst/>
                            <a:latin typeface="Cambria Math" panose="02040503050406030204" pitchFamily="18" charset="0"/>
                            <a:cs typeface="Times New Roman" panose="02020603050405020304" pitchFamily="18" charset="0"/>
                          </a:rPr>
                          <m:t>ℳ</m:t>
                        </m:r>
                      </m:sub>
                    </m:sSub>
                  </m:oMath>
                </a14:m>
                <a:r>
                  <a:rPr kumimoji="1" lang="zh-CN" altLang="en-US" sz="1800" dirty="0">
                    <a:solidFill>
                      <a:schemeClr val="tx1">
                        <a:lumMod val="75000"/>
                        <a:lumOff val="25000"/>
                      </a:schemeClr>
                    </a:solidFill>
                    <a:latin typeface="+mn-ea"/>
                  </a:rPr>
                  <a:t>不动，寻找最优的分类器</a:t>
                </a:r>
                <a:r>
                  <a:rPr kumimoji="1" lang="en-US" altLang="zh-CN" sz="1800" dirty="0">
                    <a:solidFill>
                      <a:schemeClr val="tx1">
                        <a:lumMod val="75000"/>
                        <a:lumOff val="25000"/>
                      </a:schemeClr>
                    </a:solidFill>
                    <a:latin typeface="+mn-ea"/>
                  </a:rPr>
                  <a:t>h*</a:t>
                </a:r>
                <a:r>
                  <a:rPr kumimoji="1" lang="zh-CN" altLang="en-US" sz="1800" dirty="0">
                    <a:solidFill>
                      <a:schemeClr val="tx1">
                        <a:lumMod val="75000"/>
                        <a:lumOff val="25000"/>
                      </a:schemeClr>
                    </a:solidFill>
                    <a:latin typeface="+mn-ea"/>
                  </a:rPr>
                  <a:t>。</a:t>
                </a:r>
                <a:endParaRPr kumimoji="1" lang="en-US" altLang="zh-CN" sz="1800" dirty="0">
                  <a:solidFill>
                    <a:schemeClr val="tx1">
                      <a:lumMod val="75000"/>
                      <a:lumOff val="25000"/>
                    </a:schemeClr>
                  </a:solidFill>
                  <a:latin typeface="+mn-ea"/>
                </a:endParaRPr>
              </a:p>
            </p:txBody>
          </p:sp>
        </mc:Choice>
        <mc:Fallback xmlns="">
          <p:sp>
            <p:nvSpPr>
              <p:cNvPr id="11" name="文本占位符 2">
                <a:extLst>
                  <a:ext uri="{FF2B5EF4-FFF2-40B4-BE49-F238E27FC236}">
                    <a16:creationId xmlns:a16="http://schemas.microsoft.com/office/drawing/2014/main" id="{4C364971-5BCB-4164-A9B1-95D02A84256E}"/>
                  </a:ext>
                </a:extLst>
              </p:cNvPr>
              <p:cNvSpPr txBox="1">
                <a:spLocks noRot="1" noChangeAspect="1" noMove="1" noResize="1" noEditPoints="1" noAdjustHandles="1" noChangeArrowheads="1" noChangeShapeType="1" noTextEdit="1"/>
              </p:cNvSpPr>
              <p:nvPr/>
            </p:nvSpPr>
            <p:spPr>
              <a:xfrm>
                <a:off x="803275" y="4482059"/>
                <a:ext cx="10585450" cy="175522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660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本占位符 2">
            <a:extLst>
              <a:ext uri="{FF2B5EF4-FFF2-40B4-BE49-F238E27FC236}">
                <a16:creationId xmlns:a16="http://schemas.microsoft.com/office/drawing/2014/main" id="{4C364971-5BCB-4164-A9B1-95D02A84256E}"/>
              </a:ext>
            </a:extLst>
          </p:cNvPr>
          <p:cNvSpPr txBox="1">
            <a:spLocks/>
          </p:cNvSpPr>
          <p:nvPr/>
        </p:nvSpPr>
        <p:spPr>
          <a:xfrm>
            <a:off x="803275" y="5091629"/>
            <a:ext cx="10585450" cy="1372885"/>
          </a:xfrm>
          <a:prstGeom prst="rect">
            <a:avLst/>
          </a:prstGeom>
        </p:spPr>
        <p:txBody>
          <a:bodyPr vert="horz" lIns="18000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Aft>
                <a:spcPts val="600"/>
              </a:spcAft>
              <a:buNone/>
            </a:pPr>
            <a:endParaRPr kumimoji="1" lang="en-US" altLang="zh-CN" sz="1800" dirty="0">
              <a:solidFill>
                <a:schemeClr val="tx1">
                  <a:lumMod val="75000"/>
                  <a:lumOff val="25000"/>
                </a:schemeClr>
              </a:solidFill>
              <a:latin typeface="+mn-ea"/>
            </a:endParaRPr>
          </a:p>
        </p:txBody>
      </p:sp>
      <p:pic>
        <p:nvPicPr>
          <p:cNvPr id="2050" name="Picture 2">
            <a:extLst>
              <a:ext uri="{FF2B5EF4-FFF2-40B4-BE49-F238E27FC236}">
                <a16:creationId xmlns:a16="http://schemas.microsoft.com/office/drawing/2014/main" id="{39CB1797-A95A-4012-88CA-8C5284764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90700"/>
            <a:ext cx="102870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58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本占位符 2">
            <a:extLst>
              <a:ext uri="{FF2B5EF4-FFF2-40B4-BE49-F238E27FC236}">
                <a16:creationId xmlns:a16="http://schemas.microsoft.com/office/drawing/2014/main" id="{4C364971-5BCB-4164-A9B1-95D02A84256E}"/>
              </a:ext>
            </a:extLst>
          </p:cNvPr>
          <p:cNvSpPr txBox="1">
            <a:spLocks/>
          </p:cNvSpPr>
          <p:nvPr/>
        </p:nvSpPr>
        <p:spPr>
          <a:xfrm>
            <a:off x="803275" y="5048767"/>
            <a:ext cx="10585450" cy="1188521"/>
          </a:xfrm>
          <a:prstGeom prst="rect">
            <a:avLst/>
          </a:prstGeom>
        </p:spPr>
        <p:txBody>
          <a:bodyPr vert="horz" lIns="18000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Aft>
                <a:spcPts val="600"/>
              </a:spcAft>
              <a:buNone/>
            </a:pPr>
            <a:r>
              <a:rPr kumimoji="1" lang="zh-CN" altLang="en-US" sz="1800" dirty="0">
                <a:solidFill>
                  <a:schemeClr val="tx1">
                    <a:lumMod val="75000"/>
                    <a:lumOff val="25000"/>
                  </a:schemeClr>
                </a:solidFill>
                <a:latin typeface="+mn-ea"/>
              </a:rPr>
              <a:t>模拟构造的数据集实验</a:t>
            </a:r>
            <a:endParaRPr kumimoji="1" lang="en-US" altLang="zh-CN" sz="1800" dirty="0">
              <a:solidFill>
                <a:schemeClr val="tx1">
                  <a:lumMod val="75000"/>
                  <a:lumOff val="25000"/>
                </a:schemeClr>
              </a:solidFill>
              <a:latin typeface="+mn-ea"/>
            </a:endParaRPr>
          </a:p>
        </p:txBody>
      </p:sp>
      <p:pic>
        <p:nvPicPr>
          <p:cNvPr id="3074" name="Picture 2" descr="preview">
            <a:extLst>
              <a:ext uri="{FF2B5EF4-FFF2-40B4-BE49-F238E27FC236}">
                <a16:creationId xmlns:a16="http://schemas.microsoft.com/office/drawing/2014/main" id="{658D97FD-E3FD-4368-AB45-C124CB28E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833563"/>
            <a:ext cx="102870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663574"/>
          </a:xfrm>
          <a:prstGeom prst="rect">
            <a:avLst/>
          </a:prstGeom>
          <a:noFill/>
        </p:spPr>
        <p:txBody>
          <a:bodyPr wrap="square" lIns="0" tIns="36000" rIns="0" bIns="36000" rtlCol="0" anchor="ctr" anchorCtr="0">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UNIMO: Towards Unified-Modal Understanding and Generation via</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Cross-Modal Contrastive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895509" y="2066734"/>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26EE056-CE42-4340-BD83-A63211FDBE79}"/>
              </a:ext>
            </a:extLst>
          </p:cNvPr>
          <p:cNvSpPr txBox="1"/>
          <p:nvPr/>
        </p:nvSpPr>
        <p:spPr>
          <a:xfrm>
            <a:off x="3828409" y="5952805"/>
            <a:ext cx="4535179" cy="686168"/>
          </a:xfrm>
          <a:prstGeom prst="rect">
            <a:avLst/>
          </a:prstGeom>
          <a:noFill/>
        </p:spPr>
        <p:txBody>
          <a:bodyPr wrap="square" lIns="180000" tIns="180000" rIns="180000" bIns="180000" rtlCol="0">
            <a:spAutoFit/>
          </a:bodyPr>
          <a:lstStyle/>
          <a:p>
            <a:pPr algn="ctr">
              <a:lnSpc>
                <a:spcPct val="130000"/>
              </a:lnSpc>
              <a:spcAft>
                <a:spcPts val="600"/>
              </a:spcAft>
            </a:pPr>
            <a:r>
              <a:rPr kumimoji="1" lang="en-US" altLang="zh-CN" dirty="0">
                <a:solidFill>
                  <a:schemeClr val="tx1">
                    <a:lumMod val="50000"/>
                    <a:lumOff val="50000"/>
                  </a:schemeClr>
                </a:solidFill>
              </a:rPr>
              <a:t>ACL 2021</a:t>
            </a:r>
            <a:endParaRPr kumimoji="1" lang="zh-CN" altLang="en-US" dirty="0">
              <a:solidFill>
                <a:schemeClr val="tx1">
                  <a:lumMod val="50000"/>
                  <a:lumOff val="50000"/>
                </a:schemeClr>
              </a:solidFill>
            </a:endParaRPr>
          </a:p>
        </p:txBody>
      </p:sp>
      <p:pic>
        <p:nvPicPr>
          <p:cNvPr id="5" name="图片 4">
            <a:extLst>
              <a:ext uri="{FF2B5EF4-FFF2-40B4-BE49-F238E27FC236}">
                <a16:creationId xmlns:a16="http://schemas.microsoft.com/office/drawing/2014/main" id="{AE121321-ADBA-4517-BEA5-998682686C59}"/>
              </a:ext>
            </a:extLst>
          </p:cNvPr>
          <p:cNvPicPr>
            <a:picLocks noChangeAspect="1"/>
          </p:cNvPicPr>
          <p:nvPr/>
        </p:nvPicPr>
        <p:blipFill>
          <a:blip r:embed="rId3"/>
          <a:stretch>
            <a:fillRect/>
          </a:stretch>
        </p:blipFill>
        <p:spPr>
          <a:xfrm>
            <a:off x="523873" y="2226945"/>
            <a:ext cx="11144250" cy="3429000"/>
          </a:xfrm>
          <a:prstGeom prst="rect">
            <a:avLst/>
          </a:prstGeom>
        </p:spPr>
      </p:pic>
    </p:spTree>
    <p:extLst>
      <p:ext uri="{BB962C8B-B14F-4D97-AF65-F5344CB8AC3E}">
        <p14:creationId xmlns:p14="http://schemas.microsoft.com/office/powerpoint/2010/main" val="391346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研究背景</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Background </a:t>
            </a:r>
            <a:endParaRPr kumimoji="1" lang="zh-CN" altLang="en-US" sz="2000" dirty="0">
              <a:solidFill>
                <a:schemeClr val="tx2"/>
              </a:solidFill>
            </a:endParaRPr>
          </a:p>
        </p:txBody>
      </p:sp>
    </p:spTree>
    <p:extLst>
      <p:ext uri="{BB962C8B-B14F-4D97-AF65-F5344CB8AC3E}">
        <p14:creationId xmlns:p14="http://schemas.microsoft.com/office/powerpoint/2010/main" val="3918937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663574"/>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UNIMO</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895509" y="2066734"/>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C0DD2D2A-1D62-41D9-A450-BC3FF53B9681}"/>
              </a:ext>
            </a:extLst>
          </p:cNvPr>
          <p:cNvPicPr>
            <a:picLocks noChangeAspect="1"/>
          </p:cNvPicPr>
          <p:nvPr/>
        </p:nvPicPr>
        <p:blipFill>
          <a:blip r:embed="rId3"/>
          <a:stretch>
            <a:fillRect/>
          </a:stretch>
        </p:blipFill>
        <p:spPr>
          <a:xfrm>
            <a:off x="876300" y="2546819"/>
            <a:ext cx="10439400" cy="3415360"/>
          </a:xfrm>
          <a:prstGeom prst="rect">
            <a:avLst/>
          </a:prstGeom>
        </p:spPr>
      </p:pic>
    </p:spTree>
    <p:extLst>
      <p:ext uri="{BB962C8B-B14F-4D97-AF65-F5344CB8AC3E}">
        <p14:creationId xmlns:p14="http://schemas.microsoft.com/office/powerpoint/2010/main" val="368059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7FF457-D3FE-BE4D-BB4F-E8EFD0967FFB}"/>
              </a:ext>
            </a:extLst>
          </p:cNvPr>
          <p:cNvSpPr>
            <a:spLocks noGrp="1"/>
          </p:cNvSpPr>
          <p:nvPr>
            <p:ph type="title"/>
          </p:nvPr>
        </p:nvSpPr>
        <p:spPr/>
        <p:txBody>
          <a:bodyPr/>
          <a:lstStyle/>
          <a:p>
            <a:r>
              <a:rPr lang="zh-CN" altLang="en-US" dirty="0"/>
              <a:t>研究背景与意义</a:t>
            </a:r>
          </a:p>
        </p:txBody>
      </p:sp>
      <p:sp>
        <p:nvSpPr>
          <p:cNvPr id="31" name="文本框 30">
            <a:extLst>
              <a:ext uri="{FF2B5EF4-FFF2-40B4-BE49-F238E27FC236}">
                <a16:creationId xmlns:a16="http://schemas.microsoft.com/office/drawing/2014/main" id="{B7F3AC1F-FCB8-7C41-BE42-A3710C1DDFB7}"/>
              </a:ext>
            </a:extLst>
          </p:cNvPr>
          <p:cNvSpPr txBox="1"/>
          <p:nvPr/>
        </p:nvSpPr>
        <p:spPr>
          <a:xfrm>
            <a:off x="6380488" y="1958037"/>
            <a:ext cx="5008237" cy="4277659"/>
          </a:xfrm>
          <a:prstGeom prst="rect">
            <a:avLst/>
          </a:prstGeom>
          <a:noFill/>
        </p:spPr>
        <p:txBody>
          <a:bodyPr wrap="square" lIns="180000" tIns="180000" rIns="180000" bIns="180000" rtlCol="0">
            <a:normAutofit/>
          </a:bodyPr>
          <a:lstStyle/>
          <a:p>
            <a:pPr algn="just">
              <a:lnSpc>
                <a:spcPct val="130000"/>
              </a:lnSpc>
              <a:spcAft>
                <a:spcPts val="600"/>
              </a:spcAft>
            </a:pPr>
            <a:r>
              <a:rPr lang="en-US" altLang="zh-CN" dirty="0">
                <a:solidFill>
                  <a:srgbClr val="121212"/>
                </a:solidFill>
                <a:latin typeface="-apple-system"/>
              </a:rPr>
              <a:t>12</a:t>
            </a:r>
            <a:r>
              <a:rPr lang="zh-CN" altLang="en-US" dirty="0">
                <a:solidFill>
                  <a:srgbClr val="121212"/>
                </a:solidFill>
                <a:latin typeface="-apple-system"/>
              </a:rPr>
              <a:t>层</a:t>
            </a:r>
            <a:r>
              <a:rPr lang="en-US" altLang="zh-CN" dirty="0">
                <a:solidFill>
                  <a:srgbClr val="121212"/>
                </a:solidFill>
                <a:latin typeface="-apple-system"/>
              </a:rPr>
              <a:t>transformer block</a:t>
            </a:r>
          </a:p>
          <a:p>
            <a:pPr algn="just">
              <a:lnSpc>
                <a:spcPct val="130000"/>
              </a:lnSpc>
              <a:spcAft>
                <a:spcPts val="600"/>
              </a:spcAft>
            </a:pPr>
            <a:r>
              <a:rPr lang="zh-CN" altLang="en-US" b="0" i="0" dirty="0">
                <a:solidFill>
                  <a:srgbClr val="121212"/>
                </a:solidFill>
                <a:effectLst/>
                <a:latin typeface="-apple-system"/>
              </a:rPr>
              <a:t>每层</a:t>
            </a:r>
            <a:r>
              <a:rPr lang="en-US" altLang="zh-CN" b="0" i="0" dirty="0">
                <a:solidFill>
                  <a:srgbClr val="121212"/>
                </a:solidFill>
                <a:effectLst/>
                <a:latin typeface="-apple-system"/>
              </a:rPr>
              <a:t>768</a:t>
            </a:r>
            <a:r>
              <a:rPr lang="zh-CN" altLang="en-US" b="0" i="0" dirty="0">
                <a:solidFill>
                  <a:srgbClr val="121212"/>
                </a:solidFill>
                <a:effectLst/>
                <a:latin typeface="-apple-system"/>
              </a:rPr>
              <a:t>个</a:t>
            </a:r>
            <a:r>
              <a:rPr lang="en-US" altLang="zh-CN" b="0" i="0" dirty="0">
                <a:solidFill>
                  <a:srgbClr val="121212"/>
                </a:solidFill>
                <a:effectLst/>
                <a:latin typeface="-apple-system"/>
              </a:rPr>
              <a:t>hidden units </a:t>
            </a:r>
            <a:r>
              <a:rPr lang="zh-CN" altLang="en-US" b="0" i="0" dirty="0">
                <a:solidFill>
                  <a:srgbClr val="121212"/>
                </a:solidFill>
                <a:effectLst/>
                <a:latin typeface="-apple-system"/>
              </a:rPr>
              <a:t>和</a:t>
            </a:r>
            <a:r>
              <a:rPr lang="en-US" altLang="zh-CN" dirty="0">
                <a:solidFill>
                  <a:srgbClr val="121212"/>
                </a:solidFill>
                <a:latin typeface="-apple-system"/>
              </a:rPr>
              <a:t> 12</a:t>
            </a:r>
            <a:r>
              <a:rPr lang="zh-CN" altLang="en-US" dirty="0">
                <a:solidFill>
                  <a:srgbClr val="121212"/>
                </a:solidFill>
                <a:latin typeface="-apple-system"/>
              </a:rPr>
              <a:t>个 </a:t>
            </a:r>
            <a:r>
              <a:rPr lang="en-US" altLang="zh-CN" dirty="0">
                <a:solidFill>
                  <a:srgbClr val="121212"/>
                </a:solidFill>
                <a:latin typeface="-apple-system"/>
              </a:rPr>
              <a:t>self-attention</a:t>
            </a:r>
          </a:p>
          <a:p>
            <a:pPr algn="just">
              <a:lnSpc>
                <a:spcPct val="130000"/>
              </a:lnSpc>
              <a:spcAft>
                <a:spcPts val="600"/>
              </a:spcAft>
            </a:pPr>
            <a:endParaRPr lang="en-US" altLang="zh-CN" b="0" i="0" dirty="0">
              <a:solidFill>
                <a:srgbClr val="121212"/>
              </a:solidFill>
              <a:effectLst/>
              <a:latin typeface="-apple-system"/>
            </a:endParaRPr>
          </a:p>
        </p:txBody>
      </p:sp>
      <p:grpSp>
        <p:nvGrpSpPr>
          <p:cNvPr id="34" name="组合 33">
            <a:extLst>
              <a:ext uri="{FF2B5EF4-FFF2-40B4-BE49-F238E27FC236}">
                <a16:creationId xmlns:a16="http://schemas.microsoft.com/office/drawing/2014/main" id="{29B7D798-380F-1447-BEF0-60CDC585AC9E}"/>
              </a:ext>
            </a:extLst>
          </p:cNvPr>
          <p:cNvGrpSpPr/>
          <p:nvPr/>
        </p:nvGrpSpPr>
        <p:grpSpPr>
          <a:xfrm>
            <a:off x="6095999" y="1342782"/>
            <a:ext cx="5292725" cy="607665"/>
            <a:chOff x="6095999" y="1342782"/>
            <a:chExt cx="5292725" cy="607665"/>
          </a:xfrm>
        </p:grpSpPr>
        <p:sp>
          <p:nvSpPr>
            <p:cNvPr id="32" name="文本框 31">
              <a:extLst>
                <a:ext uri="{FF2B5EF4-FFF2-40B4-BE49-F238E27FC236}">
                  <a16:creationId xmlns:a16="http://schemas.microsoft.com/office/drawing/2014/main" id="{1057595C-0E86-204E-B336-6F07EADE6FE4}"/>
                </a:ext>
              </a:extLst>
            </p:cNvPr>
            <p:cNvSpPr txBox="1"/>
            <p:nvPr/>
          </p:nvSpPr>
          <p:spPr>
            <a:xfrm>
              <a:off x="6095999" y="1342782"/>
              <a:ext cx="5292725" cy="600075"/>
            </a:xfrm>
            <a:prstGeom prst="rect">
              <a:avLst/>
            </a:prstGeom>
            <a:noFill/>
          </p:spPr>
          <p:txBody>
            <a:bodyPr wrap="square" lIns="0" tIns="0" rIns="0" bIns="0" rtlCol="0" anchor="ctr" anchorCtr="0">
              <a:normAutofit/>
            </a:bodyPr>
            <a:lstStyle/>
            <a:p>
              <a:pPr algn="ctr">
                <a:lnSpc>
                  <a:spcPct val="120000"/>
                </a:lnSpc>
              </a:pPr>
              <a:r>
                <a:rPr kumimoji="1" lang="zh-CN" altLang="en-US" sz="2400" b="1" dirty="0">
                  <a:solidFill>
                    <a:schemeClr val="accent2"/>
                  </a:solidFill>
                </a:rPr>
                <a:t>总览图</a:t>
              </a:r>
            </a:p>
          </p:txBody>
        </p:sp>
        <p:cxnSp>
          <p:nvCxnSpPr>
            <p:cNvPr id="33" name="直线连接符 32">
              <a:extLst>
                <a:ext uri="{FF2B5EF4-FFF2-40B4-BE49-F238E27FC236}">
                  <a16:creationId xmlns:a16="http://schemas.microsoft.com/office/drawing/2014/main" id="{BC637ACD-17A6-6F40-8DCB-91DFECF35A2F}"/>
                </a:ext>
              </a:extLst>
            </p:cNvPr>
            <p:cNvCxnSpPr/>
            <p:nvPr/>
          </p:nvCxnSpPr>
          <p:spPr>
            <a:xfrm>
              <a:off x="8502876" y="1950447"/>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9" name="内容占位符 2">
            <a:extLst>
              <a:ext uri="{FF2B5EF4-FFF2-40B4-BE49-F238E27FC236}">
                <a16:creationId xmlns:a16="http://schemas.microsoft.com/office/drawing/2014/main" id="{06B0694A-DC0C-4240-9A1D-15C8E9127895}"/>
              </a:ext>
            </a:extLst>
          </p:cNvPr>
          <p:cNvPicPr>
            <a:picLocks noChangeAspect="1"/>
          </p:cNvPicPr>
          <p:nvPr/>
        </p:nvPicPr>
        <p:blipFill>
          <a:blip r:embed="rId3"/>
          <a:stretch>
            <a:fillRect/>
          </a:stretch>
        </p:blipFill>
        <p:spPr>
          <a:xfrm>
            <a:off x="874325" y="1642819"/>
            <a:ext cx="5044942" cy="4175125"/>
          </a:xfrm>
          <a:prstGeom prst="rect">
            <a:avLst/>
          </a:prstGeom>
        </p:spPr>
      </p:pic>
    </p:spTree>
    <p:extLst>
      <p:ext uri="{BB962C8B-B14F-4D97-AF65-F5344CB8AC3E}">
        <p14:creationId xmlns:p14="http://schemas.microsoft.com/office/powerpoint/2010/main" val="118305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文本：</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𝐶𝐿𝑆</m:t>
                              </m:r>
                            </m:e>
                          </m:d>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𝑆𝐸𝑃</m:t>
                              </m:r>
                            </m:e>
                          </m:d>
                        </m:e>
                      </m:d>
                      <m:limUpp>
                        <m:limUpp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altLang="zh-CN" sz="1800" kern="100">
                              <a:latin typeface="等线" panose="02010600030101010101" pitchFamily="2" charset="-122"/>
                              <a:ea typeface="等线" panose="02010600030101010101" pitchFamily="2" charset="-122"/>
                              <a:cs typeface="Times New Roman" panose="02020603050405020304" pitchFamily="18" charset="0"/>
                            </a:rPr>
                            <m:t> </m:t>
                          </m:r>
                        </m:lim>
                      </m:limUpp>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sub>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𝐶𝐿𝑆</m:t>
                                  </m:r>
                                </m:e>
                              </m:d>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m:t>
                                  </m:r>
                                </m:sub>
                              </m:sSub>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𝑛</m:t>
                                  </m:r>
                                </m:sub>
                              </m:sSub>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sub>
                              <m:d>
                                <m:dPr>
                                  <m:begChr m:val="["/>
                                  <m:endChr m:val="]"/>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𝑆𝐸𝑃</m:t>
                                  </m:r>
                                </m:e>
                              </m:d>
                            </m:sub>
                          </m:sSub>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图像：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𝐼𝑀𝐺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limUpp>
                        <m:limUp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lim>
                      </m:limUpp>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𝐼𝑀𝐺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sub>
                          </m:sSub>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图像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文本：</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𝐼𝑀𝐺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𝐶𝐿𝑆</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𝑆𝐸𝑃</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150000"/>
                  </a:lnSpc>
                  <a:spcBef>
                    <a:spcPts val="0"/>
                  </a:spcBef>
                  <a:spcAft>
                    <a:spcPts val="600"/>
                  </a:spcAft>
                  <a:buNone/>
                </a:pPr>
                <a:endParaRPr lang="en-US" altLang="zh-CN" sz="18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38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UNIMO</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943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algn="just">
                  <a:lnSpc>
                    <a:spcPct val="150000"/>
                  </a:lnSpc>
                  <a:spcBef>
                    <a:spcPts val="0"/>
                  </a:spcBef>
                  <a:spcAft>
                    <a:spcPts val="600"/>
                  </a:spcAft>
                  <a:buFont typeface="Wingdings" panose="05000000000000000000" pitchFamily="2" charset="2"/>
                  <a:buChar char="l"/>
                </a:pPr>
                <a14:m>
                  <m:oMath xmlns:m="http://schemas.openxmlformats.org/officeDocument/2006/math">
                    <m:r>
                      <a:rPr lang="zh-CN" altLang="en-US" sz="1800" i="1" smtClean="0">
                        <a:latin typeface="Cambria Math" panose="02040503050406030204" pitchFamily="18" charset="0"/>
                        <a:cs typeface="Times New Roman" panose="02020603050405020304" pitchFamily="18" charset="0"/>
                      </a:rPr>
                      <m:t>将</m:t>
                    </m:r>
                    <m:r>
                      <m:rPr>
                        <m:nor/>
                      </m:rPr>
                      <a:rPr lang="en-US" altLang="zh-CN" sz="1800" smtClean="0">
                        <a:effectLst/>
                        <a:latin typeface="等线" panose="02010600030101010101" pitchFamily="2" charset="-122"/>
                        <a:cs typeface="Times New Roman" panose="02020603050405020304" pitchFamily="18" charset="0"/>
                      </a:rPr>
                      <m:t>[</m:t>
                    </m:r>
                    <m:r>
                      <m:rPr>
                        <m:nor/>
                      </m:rPr>
                      <a:rPr lang="en-US" altLang="zh-CN" sz="1800" smtClean="0">
                        <a:effectLst/>
                        <a:latin typeface="等线" panose="02010600030101010101" pitchFamily="2" charset="-122"/>
                        <a:cs typeface="Times New Roman" panose="02020603050405020304" pitchFamily="18" charset="0"/>
                      </a:rPr>
                      <m:t>IMG</m:t>
                    </m:r>
                    <m:r>
                      <m:rPr>
                        <m:nor/>
                      </m:rPr>
                      <a:rPr lang="en-US" altLang="zh-CN" sz="1800" smtClean="0">
                        <a:effectLst/>
                        <a:latin typeface="等线" panose="02010600030101010101" pitchFamily="2" charset="-122"/>
                        <a:cs typeface="Times New Roman" panose="02020603050405020304" pitchFamily="18" charset="0"/>
                      </a:rPr>
                      <m:t>] </m:t>
                    </m:r>
                    <m:r>
                      <m:rPr>
                        <m:nor/>
                      </m:rPr>
                      <a:rPr lang="en-US" altLang="zh-CN" sz="1800" smtClean="0">
                        <a:effectLst/>
                        <a:latin typeface="等线" panose="02010600030101010101" pitchFamily="2" charset="-122"/>
                        <a:cs typeface="Times New Roman" panose="02020603050405020304" pitchFamily="18" charset="0"/>
                      </a:rPr>
                      <m:t>and</m:t>
                    </m:r>
                    <m:r>
                      <m:rPr>
                        <m:nor/>
                      </m:rPr>
                      <a:rPr lang="en-US" altLang="zh-CN" sz="1800" smtClean="0">
                        <a:effectLst/>
                        <a:latin typeface="等线" panose="02010600030101010101" pitchFamily="2" charset="-122"/>
                        <a:cs typeface="Times New Roman" panose="02020603050405020304" pitchFamily="18" charset="0"/>
                      </a:rPr>
                      <m:t> [</m:t>
                    </m:r>
                    <m:r>
                      <m:rPr>
                        <m:nor/>
                      </m:rPr>
                      <a:rPr lang="en-US" altLang="zh-CN" sz="1800" smtClean="0">
                        <a:effectLst/>
                        <a:latin typeface="等线" panose="02010600030101010101" pitchFamily="2" charset="-122"/>
                        <a:cs typeface="Times New Roman" panose="02020603050405020304" pitchFamily="18" charset="0"/>
                      </a:rPr>
                      <m:t>CLS</m:t>
                    </m:r>
                    <m:r>
                      <m:rPr>
                        <m:nor/>
                      </m:rPr>
                      <a:rPr lang="en-US" altLang="zh-CN" sz="1800" smtClean="0">
                        <a:effectLst/>
                        <a:latin typeface="等线" panose="02010600030101010101" pitchFamily="2" charset="-122"/>
                        <a:cs typeface="Times New Roman" panose="02020603050405020304" pitchFamily="18" charset="0"/>
                      </a:rPr>
                      <m:t>]</m:t>
                    </m:r>
                  </m:oMath>
                </a14:m>
                <a:r>
                  <a:rPr lang="zh-CN" altLang="en-US" sz="1800" dirty="0">
                    <a:solidFill>
                      <a:schemeClr val="tx1">
                        <a:lumMod val="75000"/>
                        <a:lumOff val="25000"/>
                      </a:schemeClr>
                    </a:solidFill>
                  </a:rPr>
                  <a:t>转换至同个</a:t>
                </a:r>
                <a:r>
                  <a:rPr lang="en-US" altLang="zh-CN" sz="1800" dirty="0">
                    <a:solidFill>
                      <a:schemeClr val="tx1">
                        <a:lumMod val="75000"/>
                        <a:lumOff val="25000"/>
                      </a:schemeClr>
                    </a:solidFill>
                  </a:rPr>
                  <a:t>embedding</a:t>
                </a:r>
                <a:r>
                  <a:rPr lang="zh-CN" altLang="en-US" sz="1800" dirty="0">
                    <a:solidFill>
                      <a:schemeClr val="tx1">
                        <a:lumMod val="75000"/>
                        <a:lumOff val="25000"/>
                      </a:schemeClr>
                    </a:solidFill>
                  </a:rPr>
                  <a:t>空间，并计算他们的相似度</a:t>
                </a:r>
                <a:endParaRPr lang="en-US" altLang="zh-CN" sz="1800" dirty="0">
                  <a:solidFill>
                    <a:schemeClr val="tx1">
                      <a:lumMod val="75000"/>
                      <a:lumOff val="25000"/>
                    </a:schemeClr>
                  </a:solidFill>
                </a:endParaRPr>
              </a:p>
              <a:p>
                <a:pPr algn="just">
                  <a:lnSpc>
                    <a:spcPct val="150000"/>
                  </a:lnSpc>
                  <a:spcBef>
                    <a:spcPts val="0"/>
                  </a:spcBef>
                  <a:spcAft>
                    <a:spcPts val="600"/>
                  </a:spcAft>
                  <a:buFont typeface="Wingdings" panose="05000000000000000000" pitchFamily="2" charset="2"/>
                  <a:buChar char="l"/>
                </a:pPr>
                <a:r>
                  <a:rPr lang="zh-CN" altLang="en-US" sz="1800" dirty="0">
                    <a:solidFill>
                      <a:schemeClr val="tx1">
                        <a:lumMod val="75000"/>
                        <a:lumOff val="25000"/>
                      </a:schemeClr>
                    </a:solidFill>
                  </a:rPr>
                  <a:t>成对的图像和文本是相近的，不成对的图像和文本是相差较大的。</a:t>
                </a:r>
                <a:endParaRPr lang="en-US" altLang="zh-CN" sz="1800" dirty="0">
                  <a:solidFill>
                    <a:schemeClr val="tx1">
                      <a:lumMod val="75000"/>
                      <a:lumOff val="25000"/>
                    </a:schemeClr>
                  </a:solidFill>
                </a:endParaRPr>
              </a:p>
              <a:p>
                <a:pPr algn="just">
                  <a:lnSpc>
                    <a:spcPct val="150000"/>
                  </a:lnSpc>
                  <a:spcBef>
                    <a:spcPts val="0"/>
                  </a:spcBef>
                  <a:spcAft>
                    <a:spcPts val="600"/>
                  </a:spcAft>
                  <a:buFont typeface="Wingdings" panose="05000000000000000000" pitchFamily="2" charset="2"/>
                  <a:buChar char="l"/>
                </a:pPr>
                <a:r>
                  <a:rPr lang="zh-CN" altLang="en-US" sz="1800" dirty="0">
                    <a:solidFill>
                      <a:schemeClr val="tx1">
                        <a:lumMod val="75000"/>
                        <a:lumOff val="25000"/>
                      </a:schemeClr>
                    </a:solidFill>
                  </a:rPr>
                  <a:t>通过文本重写来新的样本来学习</a:t>
                </a:r>
                <a:endParaRPr lang="en-US" altLang="zh-CN" sz="1800" dirty="0">
                  <a:solidFill>
                    <a:schemeClr val="tx1">
                      <a:lumMod val="75000"/>
                      <a:lumOff val="25000"/>
                    </a:schemeClr>
                  </a:solidFill>
                </a:endParaRPr>
              </a:p>
              <a:p>
                <a:pPr lvl="1" algn="just">
                  <a:lnSpc>
                    <a:spcPct val="150000"/>
                  </a:lnSpc>
                  <a:spcBef>
                    <a:spcPts val="0"/>
                  </a:spcBef>
                  <a:spcAft>
                    <a:spcPts val="600"/>
                  </a:spcAft>
                </a:pPr>
                <a:r>
                  <a:rPr lang="zh-CN" altLang="en-US" sz="1400" dirty="0">
                    <a:solidFill>
                      <a:schemeClr val="tx1">
                        <a:lumMod val="75000"/>
                        <a:lumOff val="25000"/>
                      </a:schemeClr>
                    </a:solidFill>
                  </a:rPr>
                  <a:t>句级别</a:t>
                </a:r>
                <a:endParaRPr lang="en-US" altLang="zh-CN" sz="1400" dirty="0">
                  <a:solidFill>
                    <a:schemeClr val="tx1">
                      <a:lumMod val="75000"/>
                      <a:lumOff val="25000"/>
                    </a:schemeClr>
                  </a:solidFill>
                </a:endParaRPr>
              </a:p>
              <a:p>
                <a:pPr lvl="1" algn="just">
                  <a:lnSpc>
                    <a:spcPct val="150000"/>
                  </a:lnSpc>
                  <a:spcBef>
                    <a:spcPts val="0"/>
                  </a:spcBef>
                  <a:spcAft>
                    <a:spcPts val="600"/>
                  </a:spcAft>
                </a:pPr>
                <a:r>
                  <a:rPr lang="zh-CN" altLang="en-US" sz="1400" dirty="0">
                    <a:solidFill>
                      <a:schemeClr val="tx1">
                        <a:lumMod val="75000"/>
                        <a:lumOff val="25000"/>
                      </a:schemeClr>
                    </a:solidFill>
                  </a:rPr>
                  <a:t>短语级</a:t>
                </a:r>
                <a:endParaRPr lang="en-US" altLang="zh-CN" sz="1400" dirty="0">
                  <a:solidFill>
                    <a:schemeClr val="tx1">
                      <a:lumMod val="75000"/>
                      <a:lumOff val="25000"/>
                    </a:schemeClr>
                  </a:solidFill>
                </a:endParaRPr>
              </a:p>
              <a:p>
                <a:pPr lvl="1" algn="just">
                  <a:lnSpc>
                    <a:spcPct val="150000"/>
                  </a:lnSpc>
                  <a:spcBef>
                    <a:spcPts val="0"/>
                  </a:spcBef>
                  <a:spcAft>
                    <a:spcPts val="600"/>
                  </a:spcAft>
                </a:pPr>
                <a:r>
                  <a:rPr lang="zh-CN" altLang="en-US" sz="1400" dirty="0">
                    <a:solidFill>
                      <a:schemeClr val="tx1">
                        <a:lumMod val="75000"/>
                        <a:lumOff val="25000"/>
                      </a:schemeClr>
                    </a:solidFill>
                  </a:rPr>
                  <a:t>词级</a:t>
                </a:r>
                <a:endParaRPr lang="en-US" altLang="zh-CN" sz="14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2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Cross-Modal Contrastive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Cross-Modal Contrastive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内容占位符 4">
            <a:extLst>
              <a:ext uri="{FF2B5EF4-FFF2-40B4-BE49-F238E27FC236}">
                <a16:creationId xmlns:a16="http://schemas.microsoft.com/office/drawing/2014/main" id="{C80F8C69-C6ED-4FD0-BDDD-3E7EE3AAF8C4}"/>
              </a:ext>
            </a:extLst>
          </p:cNvPr>
          <p:cNvPicPr>
            <a:picLocks noChangeAspect="1"/>
          </p:cNvPicPr>
          <p:nvPr/>
        </p:nvPicPr>
        <p:blipFill>
          <a:blip r:embed="rId3"/>
          <a:stretch>
            <a:fillRect/>
          </a:stretch>
        </p:blipFill>
        <p:spPr>
          <a:xfrm>
            <a:off x="1276372" y="2060575"/>
            <a:ext cx="9639256" cy="4175125"/>
          </a:xfrm>
          <a:prstGeom prst="rect">
            <a:avLst/>
          </a:prstGeom>
        </p:spPr>
      </p:pic>
    </p:spTree>
    <p:extLst>
      <p:ext uri="{BB962C8B-B14F-4D97-AF65-F5344CB8AC3E}">
        <p14:creationId xmlns:p14="http://schemas.microsoft.com/office/powerpoint/2010/main" val="1699334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r>
                  <a:rPr lang="zh-CN" altLang="en-US" sz="1800" kern="100" dirty="0">
                    <a:effectLst/>
                    <a:latin typeface="+mn-ea"/>
                    <a:cs typeface="Times New Roman" panose="02020603050405020304" pitchFamily="18" charset="0"/>
                  </a:rPr>
                  <a:t>损失函数：</a:t>
                </a:r>
                <a:endParaRPr lang="en-US" altLang="zh-CN" sz="1800" kern="100" dirty="0">
                  <a:effectLst/>
                  <a:latin typeface="+mn-ea"/>
                  <a:cs typeface="Times New Roman" panose="02020603050405020304" pitchFamily="18" charset="0"/>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exp</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𝜏</m:t>
                                  </m:r>
                                </m:e>
                              </m:d>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𝒳</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exp</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𝜏</m:t>
                                  </m:r>
                                </m:e>
                              </m:d>
                            </m:den>
                          </m:f>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0"/>
                  </a:spcBef>
                  <a:spcAft>
                    <a:spcPts val="600"/>
                  </a:spcAft>
                  <a:buFont typeface="Wingdings" panose="05000000000000000000" pitchFamily="2" charset="2"/>
                  <a:buChar char="l"/>
                </a:pPr>
                <a:endParaRPr lang="en-US" altLang="zh-CN" sz="14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38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Cross-Modal Contrastive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877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algn="just">
                  <a:lnSpc>
                    <a:spcPct val="150000"/>
                  </a:lnSpc>
                  <a:spcBef>
                    <a:spcPts val="0"/>
                  </a:spcBef>
                  <a:spcAft>
                    <a:spcPts val="600"/>
                  </a:spcAft>
                  <a:buFont typeface="Wingdings" panose="05000000000000000000" pitchFamily="2" charset="2"/>
                  <a:buChar char="l"/>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𝐼𝑀𝐺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0"/>
                  </a:spcBef>
                  <a:spcAft>
                    <a:spcPts val="600"/>
                  </a:spcAft>
                  <a:buFont typeface="Wingdings" panose="05000000000000000000" pitchFamily="2" charset="2"/>
                  <a:buChar char="l"/>
                </a:pPr>
                <a:r>
                  <a:rPr lang="zh-CN" altLang="en-US" sz="1800" kern="100" dirty="0">
                    <a:effectLst/>
                    <a:latin typeface="+mn-ea"/>
                    <a:cs typeface="Times New Roman" panose="02020603050405020304" pitchFamily="18" charset="0"/>
                  </a:rPr>
                  <a:t>其中每个特征向量包含图像特征和位置特征</a:t>
                </a:r>
                <a:endParaRPr lang="en-US" altLang="zh-CN" sz="1800" kern="100" dirty="0">
                  <a:effectLst/>
                  <a:latin typeface="+mn-ea"/>
                  <a:cs typeface="Times New Roman" panose="02020603050405020304" pitchFamily="18" charset="0"/>
                </a:endParaRPr>
              </a:p>
              <a:p>
                <a:pPr lvl="1" algn="just">
                  <a:lnSpc>
                    <a:spcPct val="150000"/>
                  </a:lnSpc>
                  <a:spcBef>
                    <a:spcPts val="0"/>
                  </a:spcBef>
                  <a:spcAft>
                    <a:spcPts val="600"/>
                  </a:spcAft>
                </a:pP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图像特征：</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Faster R-CNN</a:t>
                </a:r>
              </a:p>
              <a:p>
                <a:pPr lvl="1" algn="just">
                  <a:lnSpc>
                    <a:spcPct val="150000"/>
                  </a:lnSpc>
                  <a:spcBef>
                    <a:spcPts val="0"/>
                  </a:spcBef>
                  <a:spcAft>
                    <a:spcPts val="600"/>
                  </a:spcAft>
                </a:pP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位置特征：</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457200" lvl="1"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d>
                        <m:d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𝐻</m:t>
                              </m:r>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𝐻</m:t>
                              </m:r>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𝑊𝐻</m:t>
                              </m:r>
                            </m:den>
                          </m:f>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lnSpc>
                    <a:spcPct val="150000"/>
                  </a:lnSpc>
                  <a:spcBef>
                    <a:spcPts val="0"/>
                  </a:spcBef>
                  <a:spcAft>
                    <a:spcPts val="600"/>
                  </a:spcAft>
                </a:pP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50000"/>
                  </a:lnSpc>
                  <a:spcBef>
                    <a:spcPts val="0"/>
                  </a:spcBef>
                  <a:spcAft>
                    <a:spcPts val="600"/>
                  </a:spcAft>
                </a:pP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0"/>
                  </a:spcBef>
                  <a:spcAft>
                    <a:spcPts val="600"/>
                  </a:spcAft>
                  <a:buFont typeface="Wingdings" panose="05000000000000000000" pitchFamily="2" charset="2"/>
                  <a:buChar char="l"/>
                </a:pPr>
                <a:endParaRPr lang="en-US" altLang="zh-CN" sz="14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2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Visual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35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algn="just">
              <a:lnSpc>
                <a:spcPct val="150000"/>
              </a:lnSpc>
              <a:spcBef>
                <a:spcPts val="0"/>
              </a:spcBef>
              <a:spcAft>
                <a:spcPts val="600"/>
              </a:spcAft>
              <a:buFont typeface="Wingdings" panose="05000000000000000000" pitchFamily="2" charset="2"/>
              <a:buChar char="l"/>
            </a:pPr>
            <a:r>
              <a:rPr lang="zh-CN" altLang="en-US" sz="1800" dirty="0">
                <a:solidFill>
                  <a:schemeClr val="tx1">
                    <a:lumMod val="75000"/>
                    <a:lumOff val="25000"/>
                  </a:schemeClr>
                </a:solidFill>
              </a:rPr>
              <a:t>训练方式：</a:t>
            </a:r>
            <a:endParaRPr lang="en-US" altLang="zh-CN" sz="1800" dirty="0">
              <a:solidFill>
                <a:schemeClr val="tx1">
                  <a:lumMod val="75000"/>
                  <a:lumOff val="25000"/>
                </a:schemeClr>
              </a:solidFill>
            </a:endParaRPr>
          </a:p>
          <a:p>
            <a:pPr lvl="1" algn="just">
              <a:lnSpc>
                <a:spcPct val="150000"/>
              </a:lnSpc>
              <a:spcBef>
                <a:spcPts val="0"/>
              </a:spcBef>
              <a:spcAft>
                <a:spcPts val="600"/>
              </a:spcAft>
            </a:pPr>
            <a:r>
              <a:rPr lang="zh-CN" altLang="en-US" sz="1600" dirty="0">
                <a:solidFill>
                  <a:schemeClr val="tx1">
                    <a:lumMod val="75000"/>
                    <a:lumOff val="25000"/>
                  </a:schemeClr>
                </a:solidFill>
              </a:rPr>
              <a:t>选取样本区域</a:t>
            </a:r>
            <a:endParaRPr lang="en-US" altLang="zh-CN" sz="1600" dirty="0">
              <a:solidFill>
                <a:schemeClr val="tx1">
                  <a:lumMod val="75000"/>
                  <a:lumOff val="25000"/>
                </a:schemeClr>
              </a:solidFill>
            </a:endParaRPr>
          </a:p>
          <a:p>
            <a:pPr lvl="1" algn="just">
              <a:lnSpc>
                <a:spcPct val="150000"/>
              </a:lnSpc>
              <a:spcBef>
                <a:spcPts val="0"/>
              </a:spcBef>
              <a:spcAft>
                <a:spcPts val="600"/>
              </a:spcAft>
            </a:pPr>
            <a:r>
              <a:rPr lang="zh-CN" altLang="en-US" sz="1600" dirty="0">
                <a:solidFill>
                  <a:schemeClr val="tx1">
                    <a:lumMod val="75000"/>
                    <a:lumOff val="25000"/>
                  </a:schemeClr>
                </a:solidFill>
              </a:rPr>
              <a:t>以</a:t>
            </a:r>
            <a:r>
              <a:rPr lang="en-US" altLang="zh-CN" sz="1600" dirty="0">
                <a:solidFill>
                  <a:schemeClr val="tx1">
                    <a:lumMod val="75000"/>
                    <a:lumOff val="25000"/>
                  </a:schemeClr>
                </a:solidFill>
              </a:rPr>
              <a:t>15%</a:t>
            </a:r>
            <a:r>
              <a:rPr lang="zh-CN" altLang="en-US" sz="1600" dirty="0">
                <a:solidFill>
                  <a:schemeClr val="tx1">
                    <a:lumMod val="75000"/>
                    <a:lumOff val="25000"/>
                  </a:schemeClr>
                </a:solidFill>
              </a:rPr>
              <a:t>概率</a:t>
            </a:r>
            <a:r>
              <a:rPr lang="en-US" altLang="zh-CN" sz="1600" dirty="0">
                <a:solidFill>
                  <a:schemeClr val="tx1">
                    <a:lumMod val="75000"/>
                    <a:lumOff val="25000"/>
                  </a:schemeClr>
                </a:solidFill>
              </a:rPr>
              <a:t>mask</a:t>
            </a:r>
            <a:r>
              <a:rPr lang="zh-CN" altLang="en-US" sz="1600" dirty="0">
                <a:solidFill>
                  <a:schemeClr val="tx1">
                    <a:lumMod val="75000"/>
                    <a:lumOff val="25000"/>
                  </a:schemeClr>
                </a:solidFill>
              </a:rPr>
              <a:t>其特征</a:t>
            </a:r>
            <a:endParaRPr lang="en-US" altLang="zh-CN" sz="1600" dirty="0">
              <a:solidFill>
                <a:schemeClr val="tx1">
                  <a:lumMod val="75000"/>
                  <a:lumOff val="25000"/>
                </a:schemeClr>
              </a:solidFill>
            </a:endParaRPr>
          </a:p>
          <a:p>
            <a:pPr lvl="1" algn="just">
              <a:lnSpc>
                <a:spcPct val="150000"/>
              </a:lnSpc>
              <a:spcBef>
                <a:spcPts val="0"/>
              </a:spcBef>
              <a:spcAft>
                <a:spcPts val="600"/>
              </a:spcAft>
            </a:pPr>
            <a:r>
              <a:rPr lang="zh-CN" altLang="en-US" sz="1600" dirty="0">
                <a:solidFill>
                  <a:schemeClr val="tx1">
                    <a:lumMod val="75000"/>
                    <a:lumOff val="25000"/>
                  </a:schemeClr>
                </a:solidFill>
              </a:rPr>
              <a:t>生成</a:t>
            </a:r>
            <a:r>
              <a:rPr lang="en-US" altLang="zh-CN" sz="1600" dirty="0">
                <a:solidFill>
                  <a:schemeClr val="tx1">
                    <a:lumMod val="75000"/>
                    <a:lumOff val="25000"/>
                  </a:schemeClr>
                </a:solidFill>
              </a:rPr>
              <a:t>mask</a:t>
            </a:r>
            <a:r>
              <a:rPr lang="zh-CN" altLang="en-US" sz="1600" dirty="0">
                <a:solidFill>
                  <a:schemeClr val="tx1">
                    <a:lumMod val="75000"/>
                    <a:lumOff val="25000"/>
                  </a:schemeClr>
                </a:solidFill>
              </a:rPr>
              <a:t>区域</a:t>
            </a:r>
            <a:endParaRPr lang="en-US" altLang="zh-CN" sz="1600" dirty="0">
              <a:solidFill>
                <a:schemeClr val="tx1">
                  <a:lumMod val="75000"/>
                  <a:lumOff val="25000"/>
                </a:schemeClr>
              </a:solidFill>
            </a:endParaRPr>
          </a:p>
          <a:p>
            <a:pPr>
              <a:lnSpc>
                <a:spcPct val="150000"/>
              </a:lnSpc>
              <a:spcBef>
                <a:spcPts val="0"/>
              </a:spcBef>
              <a:spcAft>
                <a:spcPts val="600"/>
              </a:spcAft>
              <a:buFont typeface="Wingdings" panose="05000000000000000000" pitchFamily="2" charset="2"/>
              <a:buChar char="l"/>
            </a:pPr>
            <a:r>
              <a:rPr lang="zh-CN" altLang="en-US" sz="1800" dirty="0">
                <a:solidFill>
                  <a:schemeClr val="tx1">
                    <a:lumMod val="75000"/>
                    <a:lumOff val="25000"/>
                  </a:schemeClr>
                </a:solidFill>
              </a:rPr>
              <a:t>损失函数</a:t>
            </a:r>
            <a:r>
              <a:rPr lang="zh-CN" altLang="en-US" sz="1100" dirty="0">
                <a:solidFill>
                  <a:schemeClr val="tx1">
                    <a:lumMod val="75000"/>
                    <a:lumOff val="25000"/>
                  </a:schemeClr>
                </a:solidFill>
              </a:rPr>
              <a:t>：</a:t>
            </a:r>
            <a:endParaRPr lang="en-US" altLang="zh-CN" sz="1100" dirty="0">
              <a:solidFill>
                <a:schemeClr val="tx1">
                  <a:lumMod val="75000"/>
                  <a:lumOff val="25000"/>
                </a:schemeClr>
              </a:solidFill>
            </a:endParaRPr>
          </a:p>
          <a:p>
            <a:pPr lvl="1">
              <a:lnSpc>
                <a:spcPct val="150000"/>
              </a:lnSpc>
              <a:spcBef>
                <a:spcPts val="0"/>
              </a:spcBef>
              <a:spcAft>
                <a:spcPts val="600"/>
              </a:spcAft>
            </a:pPr>
            <a:r>
              <a:rPr lang="zh-CN" altLang="en-US" sz="1600" b="0" i="0" dirty="0">
                <a:solidFill>
                  <a:srgbClr val="121212"/>
                </a:solidFill>
                <a:effectLst/>
                <a:latin typeface="-apple-system"/>
              </a:rPr>
              <a:t>特征回归</a:t>
            </a:r>
            <a:endParaRPr lang="en-US" altLang="zh-CN" sz="1600" b="0" i="0" dirty="0">
              <a:solidFill>
                <a:srgbClr val="121212"/>
              </a:solidFill>
              <a:effectLst/>
              <a:latin typeface="-apple-system"/>
            </a:endParaRPr>
          </a:p>
          <a:p>
            <a:pPr lvl="1">
              <a:lnSpc>
                <a:spcPct val="150000"/>
              </a:lnSpc>
              <a:spcBef>
                <a:spcPts val="0"/>
              </a:spcBef>
              <a:spcAft>
                <a:spcPts val="600"/>
              </a:spcAft>
            </a:pPr>
            <a:r>
              <a:rPr lang="zh-CN" altLang="en-US" sz="1600" b="0" i="0" dirty="0">
                <a:solidFill>
                  <a:srgbClr val="121212"/>
                </a:solidFill>
                <a:effectLst/>
                <a:latin typeface="-apple-system"/>
              </a:rPr>
              <a:t>目标分类</a:t>
            </a:r>
            <a:endParaRPr lang="en-US" altLang="zh-CN" sz="1200" dirty="0">
              <a:solidFill>
                <a:schemeClr val="tx1">
                  <a:lumMod val="75000"/>
                  <a:lumOff val="25000"/>
                </a:schemeClr>
              </a:solidFill>
            </a:endParaRP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Visual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97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a:lnSpc>
                    <a:spcPct val="150000"/>
                  </a:lnSpc>
                  <a:spcBef>
                    <a:spcPts val="0"/>
                  </a:spcBef>
                  <a:spcAft>
                    <a:spcPts val="600"/>
                  </a:spcAft>
                </a:pPr>
                <a:r>
                  <a:rPr lang="zh-CN" altLang="en-US" sz="1800" b="0" i="0" dirty="0">
                    <a:solidFill>
                      <a:srgbClr val="121212"/>
                    </a:solidFill>
                    <a:effectLst/>
                    <a:latin typeface="-apple-system"/>
                  </a:rPr>
                  <a:t>特征回归：</a:t>
                </a:r>
                <a:endParaRPr lang="en-US" altLang="zh-CN" sz="1800" b="0" i="0" dirty="0">
                  <a:solidFill>
                    <a:srgbClr val="121212"/>
                  </a:solidFill>
                  <a:effectLst/>
                  <a:latin typeface="-apple-system"/>
                </a:endParaRPr>
              </a:p>
              <a:p>
                <a:pPr marL="0" indent="0">
                  <a:lnSpc>
                    <a:spcPct val="150000"/>
                  </a:lnSpc>
                  <a:spcBef>
                    <a:spcPts val="0"/>
                  </a:spcBef>
                  <a:spcAft>
                    <a:spcPts val="600"/>
                  </a:spcAft>
                  <a:buNone/>
                </a:pPr>
                <a14:m>
                  <m:oMathPara xmlns:m="http://schemas.openxmlformats.org/officeDocument/2006/math">
                    <m:oMathParaPr>
                      <m:jc m:val="center"/>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en-US" altLang="zh-CN" sz="2400" b="0" i="0" dirty="0">
                  <a:solidFill>
                    <a:srgbClr val="121212"/>
                  </a:solidFill>
                  <a:effectLst/>
                  <a:latin typeface="-apple-system"/>
                </a:endParaRPr>
              </a:p>
              <a:p>
                <a:pPr>
                  <a:lnSpc>
                    <a:spcPct val="150000"/>
                  </a:lnSpc>
                  <a:spcBef>
                    <a:spcPts val="0"/>
                  </a:spcBef>
                  <a:spcAft>
                    <a:spcPts val="600"/>
                  </a:spcAft>
                </a:pPr>
                <a:r>
                  <a:rPr lang="zh-CN" altLang="en-US" sz="1800" b="0" i="0" dirty="0">
                    <a:solidFill>
                      <a:srgbClr val="121212"/>
                    </a:solidFill>
                    <a:effectLst/>
                    <a:latin typeface="-apple-system"/>
                  </a:rPr>
                  <a:t>目标分类：</a:t>
                </a:r>
                <a:endParaRPr lang="en-US" altLang="zh-CN" sz="1800" b="0" i="0" dirty="0">
                  <a:solidFill>
                    <a:srgbClr val="121212"/>
                  </a:solidFill>
                  <a:effectLst/>
                  <a:latin typeface="-apple-system"/>
                </a:endParaRPr>
              </a:p>
              <a:p>
                <a:pPr marL="0" indent="0" algn="ctr">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𝐶𝐸</m:t>
                      </m:r>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CN" sz="1800" dirty="0">
                          <a:solidFill>
                            <a:srgbClr val="121212"/>
                          </a:solidFill>
                          <a:latin typeface="-apple-system"/>
                        </a:rPr>
                        <m:t>sof</m:t>
                      </m:r>
                      <m:r>
                        <m:rPr>
                          <m:nor/>
                        </m:rPr>
                        <a:rPr lang="en-US" altLang="zh-CN" sz="1800" b="0" i="0" dirty="0" smtClean="0">
                          <a:solidFill>
                            <a:srgbClr val="121212"/>
                          </a:solidFill>
                          <a:latin typeface="-apple-system"/>
                        </a:rPr>
                        <m:t>tmax</m:t>
                      </m:r>
                      <m:r>
                        <m:rPr>
                          <m:nor/>
                        </m:rPr>
                        <a:rPr lang="en-US" altLang="zh-CN" sz="1800" b="0" i="0" dirty="0" smtClean="0">
                          <a:solidFill>
                            <a:srgbClr val="121212"/>
                          </a:solidFill>
                          <a:latin typeface="-apple-system"/>
                        </a:rPr>
                        <m:t>(</m:t>
                      </m:r>
                      <m:r>
                        <m:rPr>
                          <m:nor/>
                        </m:rPr>
                        <a:rPr lang="en-US" altLang="zh-CN" sz="1800" b="0" i="0" dirty="0" smtClean="0">
                          <a:solidFill>
                            <a:srgbClr val="121212"/>
                          </a:solidFill>
                          <a:latin typeface="-apple-system"/>
                        </a:rPr>
                        <m:t>s</m:t>
                      </m:r>
                      <m:r>
                        <m:rPr>
                          <m:nor/>
                        </m:rPr>
                        <a:rPr lang="en-US" altLang="zh-CN" sz="1800" b="0" i="0" dirty="0" smtClean="0">
                          <a:solidFill>
                            <a:srgbClr val="121212"/>
                          </a:solidFill>
                          <a:latin typeface="-apple-system"/>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h</m:t>
                          </m:r>
                        </m:e>
                        <m:sub>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𝑖</m:t>
                              </m:r>
                            </m:sub>
                          </m:sSub>
                        </m:sub>
                      </m:sSub>
                      <m:r>
                        <m:rPr>
                          <m:nor/>
                        </m:rP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m:t>
                      </m:r>
                      <m:r>
                        <m:rPr>
                          <m:nor/>
                        </m:rP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c</m:t>
                      </m:r>
                      <m:r>
                        <m:rPr>
                          <m:nor/>
                        </m:rP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𝑖</m:t>
                          </m:r>
                        </m:sub>
                      </m:sSub>
                      <m:r>
                        <m:rPr>
                          <m:nor/>
                        </m:rPr>
                        <a:rPr lang="en-US" altLang="zh-CN" sz="1800" dirty="0">
                          <a:solidFill>
                            <a:srgbClr val="121212"/>
                          </a:solidFill>
                          <a:latin typeface="-apple-system"/>
                        </a:rPr>
                        <m:t>)</m:t>
                      </m:r>
                      <m:r>
                        <m:rPr>
                          <m:nor/>
                        </m:rPr>
                        <a:rPr lang="en-US" altLang="zh-CN" sz="1800" b="0" i="0" dirty="0" smtClean="0">
                          <a:solidFill>
                            <a:srgbClr val="121212"/>
                          </a:solidFill>
                          <a:latin typeface="-apple-system"/>
                        </a:rPr>
                        <m:t>)</m:t>
                      </m:r>
                    </m:oMath>
                  </m:oMathPara>
                </a14:m>
                <a:endParaRPr lang="en-US" altLang="zh-CN" sz="1800" b="0" i="0" dirty="0">
                  <a:solidFill>
                    <a:srgbClr val="121212"/>
                  </a:solidFill>
                  <a:effectLst/>
                  <a:latin typeface="-apple-system"/>
                </a:endParaRPr>
              </a:p>
              <a:p>
                <a:pPr>
                  <a:lnSpc>
                    <a:spcPct val="150000"/>
                  </a:lnSpc>
                  <a:spcBef>
                    <a:spcPts val="0"/>
                  </a:spcBef>
                  <a:spcAft>
                    <a:spcPts val="600"/>
                  </a:spcAft>
                </a:pPr>
                <a:endParaRPr lang="en-US" altLang="zh-CN" sz="20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2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Visual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727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algn="just">
                  <a:lnSpc>
                    <a:spcPct val="150000"/>
                  </a:lnSpc>
                  <a:spcBef>
                    <a:spcPts val="0"/>
                  </a:spcBef>
                  <a:spcAft>
                    <a:spcPts val="600"/>
                  </a:spcAft>
                  <a:buFont typeface="Wingdings" panose="05000000000000000000" pitchFamily="2" charset="2"/>
                  <a:buChar char="l"/>
                </a:pPr>
                <a:r>
                  <a:rPr lang="en-US" altLang="zh-CN" sz="1800" dirty="0">
                    <a:solidFill>
                      <a:schemeClr val="tx1">
                        <a:lumMod val="75000"/>
                        <a:lumOff val="25000"/>
                      </a:schemeClr>
                    </a:solidFill>
                  </a:rPr>
                  <a:t>NLU</a:t>
                </a:r>
                <a:r>
                  <a:rPr lang="zh-CN" altLang="en-US" sz="1800" dirty="0">
                    <a:solidFill>
                      <a:schemeClr val="tx1">
                        <a:lumMod val="75000"/>
                        <a:lumOff val="25000"/>
                      </a:schemeClr>
                    </a:solidFill>
                  </a:rPr>
                  <a:t>与生成任务</a:t>
                </a:r>
                <a:endParaRPr lang="en-US" altLang="zh-CN" sz="1800" dirty="0">
                  <a:solidFill>
                    <a:schemeClr val="tx1">
                      <a:lumMod val="75000"/>
                      <a:lumOff val="25000"/>
                    </a:schemeClr>
                  </a:solidFill>
                </a:endParaRPr>
              </a:p>
              <a:p>
                <a:pPr algn="just">
                  <a:lnSpc>
                    <a:spcPct val="150000"/>
                  </a:lnSpc>
                  <a:spcBef>
                    <a:spcPts val="0"/>
                  </a:spcBef>
                  <a:spcAft>
                    <a:spcPts val="600"/>
                  </a:spcAft>
                  <a:buFont typeface="Wingdings" panose="05000000000000000000" pitchFamily="2" charset="2"/>
                  <a:buChar char="l"/>
                </a:pPr>
                <a:r>
                  <a:rPr lang="en-US" altLang="zh-CN" sz="1800" dirty="0">
                    <a:solidFill>
                      <a:schemeClr val="tx1">
                        <a:lumMod val="75000"/>
                        <a:lumOff val="25000"/>
                      </a:schemeClr>
                    </a:solidFill>
                  </a:rPr>
                  <a:t>Bidirectional prediction</a:t>
                </a:r>
                <a:r>
                  <a:rPr lang="zh-CN" altLang="en-US" sz="1800" dirty="0">
                    <a:solidFill>
                      <a:schemeClr val="tx1">
                        <a:lumMod val="75000"/>
                        <a:lumOff val="25000"/>
                      </a:schemeClr>
                    </a:solidFill>
                  </a:rPr>
                  <a:t>：根据上下文</a:t>
                </a:r>
                <a14:m>
                  <m:oMath xmlns:m="http://schemas.openxmlformats.org/officeDocument/2006/math">
                    <m:sSub>
                      <m:sSubPr>
                        <m:ctrlPr>
                          <a:rPr lang="zh-CN" altLang="zh-CN"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b>
                    </m:sSub>
                  </m:oMath>
                </a14:m>
                <a:r>
                  <a:rPr lang="zh-CN" altLang="en-US" sz="1800" dirty="0">
                    <a:solidFill>
                      <a:schemeClr val="tx1">
                        <a:lumMod val="75000"/>
                        <a:lumOff val="25000"/>
                      </a:schemeClr>
                    </a:solidFill>
                  </a:rPr>
                  <a:t> 预测</a:t>
                </a:r>
                <a:r>
                  <a:rPr lang="en-US" altLang="zh-CN" sz="1800" dirty="0">
                    <a:solidFill>
                      <a:schemeClr val="tx1">
                        <a:lumMod val="75000"/>
                        <a:lumOff val="25000"/>
                      </a:schemeClr>
                    </a:solidFill>
                  </a:rPr>
                  <a:t>mask</a:t>
                </a:r>
                <a:r>
                  <a:rPr lang="zh-CN" altLang="en-US" sz="1800" dirty="0">
                    <a:solidFill>
                      <a:schemeClr val="tx1">
                        <a:lumMod val="75000"/>
                        <a:lumOff val="25000"/>
                      </a:schemeClr>
                    </a:solidFill>
                  </a:rPr>
                  <a:t>掉的</a:t>
                </a:r>
                <a:r>
                  <a:rPr lang="en-US" altLang="zh-CN" sz="1800" dirty="0">
                    <a:solidFill>
                      <a:schemeClr val="tx1">
                        <a:lumMod val="75000"/>
                        <a:lumOff val="25000"/>
                      </a:schemeClr>
                    </a:solidFill>
                  </a:rPr>
                  <a:t>token </a:t>
                </a:r>
                <a14:m>
                  <m:oMath xmlns:m="http://schemas.openxmlformats.org/officeDocument/2006/math">
                    <m:sSub>
                      <m:sSubPr>
                        <m:ctrlPr>
                          <a:rPr kumimoji="0" lang="zh-CN" altLang="zh-CN" sz="1800" b="0" i="1" u="none" strike="noStrike" kern="1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𝑤</m:t>
                        </m:r>
                      </m:e>
                      <m:sub>
                        <m:r>
                          <a:rPr kumimoji="0" lang="en-US" altLang="zh-CN" sz="18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sub>
                    </m:sSub>
                  </m:oMath>
                </a14:m>
                <a:endParaRPr lang="en-US" altLang="zh-CN" sz="1800" dirty="0">
                  <a:solidFill>
                    <a:schemeClr val="tx1">
                      <a:lumMod val="75000"/>
                      <a:lumOff val="25000"/>
                    </a:schemeClr>
                  </a:solidFill>
                </a:endParaRP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Bidirectional</m:t>
                          </m:r>
                          <m:r>
                            <m:rPr>
                              <m:nor/>
                            </m:rP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m:t> </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0"/>
                  </a:spcBef>
                  <a:spcAft>
                    <a:spcPts val="600"/>
                  </a:spcAft>
                  <a:buFont typeface="Wingdings" panose="05000000000000000000" pitchFamily="2" charset="2"/>
                  <a:buChar char="l"/>
                </a:pPr>
                <a:r>
                  <a:rPr lang="en-US" altLang="zh-CN" sz="1800" kern="100" dirty="0">
                    <a:effectLst/>
                    <a:latin typeface="+mn-ea"/>
                    <a:cs typeface="Times New Roman" panose="02020603050405020304" pitchFamily="18" charset="0"/>
                  </a:rPr>
                  <a:t>Seq2Seq</a:t>
                </a:r>
                <a:r>
                  <a:rPr lang="zh-CN" altLang="en-US"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mask</a:t>
                </a:r>
                <a:r>
                  <a:rPr lang="zh-CN" altLang="en-US" sz="1800" kern="100" dirty="0">
                    <a:effectLst/>
                    <a:latin typeface="+mn-ea"/>
                    <a:cs typeface="Times New Roman" panose="02020603050405020304" pitchFamily="18" charset="0"/>
                  </a:rPr>
                  <a:t>掉</a:t>
                </a:r>
                <a:r>
                  <a:rPr lang="en-US" altLang="zh-CN" sz="1800" kern="100" dirty="0">
                    <a:effectLst/>
                    <a:latin typeface="+mn-ea"/>
                    <a:cs typeface="Times New Roman" panose="02020603050405020304" pitchFamily="18" charset="0"/>
                  </a:rPr>
                  <a:t>Seq</a:t>
                </a:r>
                <a:r>
                  <a:rPr lang="zh-CN" altLang="en-US" sz="1800" kern="100" dirty="0">
                    <a:effectLst/>
                    <a:latin typeface="+mn-ea"/>
                    <a:cs typeface="Times New Roman" panose="02020603050405020304" pitchFamily="18" charset="0"/>
                  </a:rPr>
                  <a:t>的一部分</a:t>
                </a:r>
                <a:r>
                  <a:rPr lang="en-US" altLang="zh-CN" sz="1800" kern="100" dirty="0">
                    <a:effectLst/>
                    <a:latin typeface="+mn-ea"/>
                    <a:cs typeface="Times New Roman" panose="02020603050405020304" pitchFamily="18" charset="0"/>
                  </a:rPr>
                  <a:t>T</a:t>
                </a:r>
                <a:r>
                  <a:rPr lang="zh-CN" altLang="en-US" sz="1800" kern="100" dirty="0">
                    <a:effectLst/>
                    <a:latin typeface="+mn-ea"/>
                    <a:cs typeface="Times New Roman" panose="02020603050405020304" pitchFamily="18" charset="0"/>
                  </a:rPr>
                  <a:t>，用剩余部分</a:t>
                </a:r>
                <a:r>
                  <a:rPr lang="en-US" altLang="zh-CN" sz="1800" kern="100" dirty="0">
                    <a:effectLst/>
                    <a:latin typeface="+mn-ea"/>
                    <a:cs typeface="Times New Roman" panose="02020603050405020304" pitchFamily="18" charset="0"/>
                  </a:rPr>
                  <a:t>S</a:t>
                </a:r>
                <a:r>
                  <a:rPr lang="zh-CN" altLang="en-US" sz="1800" kern="100" dirty="0">
                    <a:effectLst/>
                    <a:latin typeface="+mn-ea"/>
                    <a:cs typeface="Times New Roman" panose="02020603050405020304" pitchFamily="18" charset="0"/>
                  </a:rPr>
                  <a:t>补全</a:t>
                </a:r>
                <a:r>
                  <a:rPr lang="en-US" altLang="zh-CN" sz="1800" kern="100" dirty="0">
                    <a:effectLst/>
                    <a:latin typeface="+mn-ea"/>
                    <a:cs typeface="Times New Roman" panose="02020603050405020304" pitchFamily="18" charset="0"/>
                  </a:rPr>
                  <a:t>Seq</a:t>
                </a:r>
              </a:p>
              <a:p>
                <a:pPr marL="0" indent="0" algn="just">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m:rPr>
                              <m:nor/>
                            </m:rPr>
                            <a:rPr lang="en-US" altLang="zh-CN" sz="1800" kern="100" dirty="0">
                              <a:latin typeface="等线" panose="02010600030101010101" pitchFamily="2" charset="-122"/>
                              <a:ea typeface="等线" panose="02010600030101010101" pitchFamily="2" charset="-122"/>
                              <a:cs typeface="Times New Roman" panose="02020603050405020304" pitchFamily="18" charset="0"/>
                            </a:rPr>
                            <m:t>Seq</m:t>
                          </m:r>
                          <m:r>
                            <m:rPr>
                              <m:nor/>
                            </m:rPr>
                            <a:rPr lang="en-US" altLang="zh-CN" sz="1800" kern="100" dirty="0">
                              <a:latin typeface="等线" panose="02010600030101010101" pitchFamily="2" charset="-122"/>
                              <a:ea typeface="等线" panose="02010600030101010101" pitchFamily="2" charset="-122"/>
                              <a:cs typeface="Times New Roman" panose="02020603050405020304" pitchFamily="18" charset="0"/>
                            </a:rPr>
                            <m:t>2</m:t>
                          </m:r>
                          <m:r>
                            <m:rPr>
                              <m:nor/>
                            </m:rPr>
                            <a:rPr lang="en-US" altLang="zh-CN" sz="1800" kern="100" dirty="0">
                              <a:latin typeface="等线" panose="02010600030101010101" pitchFamily="2" charset="-122"/>
                              <a:ea typeface="等线" panose="02010600030101010101" pitchFamily="2" charset="-122"/>
                              <a:cs typeface="Times New Roman" panose="02020603050405020304" pitchFamily="18" charset="0"/>
                            </a:rPr>
                            <m:t>Seq</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𝔼</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𝑆</m:t>
                          </m:r>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0"/>
                  </a:spcBef>
                  <a:spcAft>
                    <a:spcPts val="600"/>
                  </a:spcAft>
                  <a:buFont typeface="Wingdings" panose="05000000000000000000" pitchFamily="2" charset="2"/>
                  <a:buChar char="l"/>
                </a:pPr>
                <a:endParaRPr lang="en-US" altLang="zh-CN" sz="1800" dirty="0">
                  <a:solidFill>
                    <a:schemeClr val="tx1">
                      <a:lumMod val="75000"/>
                      <a:lumOff val="25000"/>
                    </a:schemeClr>
                  </a:solidFill>
                </a:endParaRPr>
              </a:p>
            </p:txBody>
          </p:sp>
        </mc:Choice>
        <mc:Fallback xmlns="">
          <p:sp>
            <p:nvSpPr>
              <p:cNvPr id="8" name="内容占位符 7">
                <a:extLst>
                  <a:ext uri="{FF2B5EF4-FFF2-40B4-BE49-F238E27FC236}">
                    <a16:creationId xmlns:a16="http://schemas.microsoft.com/office/drawing/2014/main" id="{F3C1C960-1842-9648-920C-6254E6D33A20}"/>
                  </a:ext>
                </a:extLst>
              </p:cNvPr>
              <p:cNvSpPr>
                <a:spLocks noGrp="1" noRot="1" noChangeAspect="1" noMove="1" noResize="1" noEditPoints="1" noAdjustHandles="1" noChangeArrowheads="1" noChangeShapeType="1" noTextEdit="1"/>
              </p:cNvSpPr>
              <p:nvPr>
                <p:ph idx="4294967295"/>
              </p:nvPr>
            </p:nvSpPr>
            <p:spPr>
              <a:xfrm>
                <a:off x="803275" y="2061275"/>
                <a:ext cx="10585450" cy="4174425"/>
              </a:xfrm>
              <a:blipFill>
                <a:blip r:embed="rId3"/>
                <a:stretch>
                  <a:fillRect l="-12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Language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97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我们周围的世界包含着好多模态 </a:t>
            </a:r>
            <a:r>
              <a:rPr lang="en-US" altLang="zh-CN" sz="1800" dirty="0">
                <a:solidFill>
                  <a:schemeClr val="tx1">
                    <a:lumMod val="75000"/>
                    <a:lumOff val="25000"/>
                  </a:schemeClr>
                </a:solidFill>
              </a:rPr>
              <a:t>-- </a:t>
            </a:r>
            <a:r>
              <a:rPr lang="zh-CN" altLang="en-US" sz="1800" dirty="0">
                <a:solidFill>
                  <a:schemeClr val="tx1">
                    <a:lumMod val="75000"/>
                    <a:lumOff val="25000"/>
                  </a:schemeClr>
                </a:solidFill>
              </a:rPr>
              <a:t>看到物体，听见声音，感觉质感，闻到气味等等。通俗来说一个模态指的是“某件事情发生或者被感知到的方式”。大多数人将“模态”一词与代表我们交流和感觉的主要通道的感觉模式联系起来，比如视觉或触觉。</a:t>
            </a:r>
            <a:endParaRPr lang="en-US" altLang="zh-CN" sz="1800" dirty="0">
              <a:solidFill>
                <a:schemeClr val="tx1">
                  <a:lumMod val="75000"/>
                  <a:lumOff val="25000"/>
                </a:schemeClr>
              </a:solidFill>
            </a:endParaRPr>
          </a:p>
          <a:p>
            <a:pPr marL="0" indent="0" algn="just">
              <a:lnSpc>
                <a:spcPct val="150000"/>
              </a:lnSpc>
              <a:spcBef>
                <a:spcPts val="0"/>
              </a:spcBef>
              <a:spcAft>
                <a:spcPts val="600"/>
              </a:spcAft>
              <a:buNone/>
            </a:pPr>
            <a:endParaRPr lang="en-US" altLang="zh-CN"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因此，当一个研究问题或数据集包含多个这样的模态时，它就被描述为多模态。一般来说，我们主要关注三种信息形式：既可写也可说的自然语言；通常用图像或视频表示的视觉信号；以及编码声音和诸如韵律和声音表达等副语言信息的声音信号。</a:t>
            </a:r>
            <a:endParaRPr lang="en-US" altLang="zh-CN" sz="1800" dirty="0">
              <a:solidFill>
                <a:schemeClr val="tx1">
                  <a:lumMod val="75000"/>
                  <a:lumOff val="25000"/>
                </a:schemeClr>
              </a:solidFill>
            </a:endParaRP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What is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716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Pre-training Dataset</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内容占位符 10">
            <a:extLst>
              <a:ext uri="{FF2B5EF4-FFF2-40B4-BE49-F238E27FC236}">
                <a16:creationId xmlns:a16="http://schemas.microsoft.com/office/drawing/2014/main" id="{99E9CB55-6EB6-4E61-8E0B-0D051E3EAB16}"/>
              </a:ext>
            </a:extLst>
          </p:cNvPr>
          <p:cNvPicPr>
            <a:picLocks noGrp="1" noChangeAspect="1"/>
          </p:cNvPicPr>
          <p:nvPr>
            <p:ph idx="4294967295"/>
          </p:nvPr>
        </p:nvPicPr>
        <p:blipFill>
          <a:blip r:embed="rId3"/>
          <a:stretch>
            <a:fillRect/>
          </a:stretch>
        </p:blipFill>
        <p:spPr>
          <a:xfrm>
            <a:off x="803275" y="3108316"/>
            <a:ext cx="10585450" cy="2079643"/>
          </a:xfrm>
          <a:prstGeom prst="rect">
            <a:avLst/>
          </a:prstGeom>
        </p:spPr>
      </p:pic>
      <p:pic>
        <p:nvPicPr>
          <p:cNvPr id="3" name="图片 2">
            <a:extLst>
              <a:ext uri="{FF2B5EF4-FFF2-40B4-BE49-F238E27FC236}">
                <a16:creationId xmlns:a16="http://schemas.microsoft.com/office/drawing/2014/main" id="{51BCBEB0-D409-4A95-814A-EBE322E9E2B7}"/>
              </a:ext>
            </a:extLst>
          </p:cNvPr>
          <p:cNvPicPr>
            <a:picLocks noChangeAspect="1"/>
          </p:cNvPicPr>
          <p:nvPr/>
        </p:nvPicPr>
        <p:blipFill>
          <a:blip r:embed="rId4"/>
          <a:stretch>
            <a:fillRect/>
          </a:stretch>
        </p:blipFill>
        <p:spPr>
          <a:xfrm>
            <a:off x="888786" y="5187959"/>
            <a:ext cx="10583476" cy="894288"/>
          </a:xfrm>
          <a:prstGeom prst="rect">
            <a:avLst/>
          </a:prstGeom>
        </p:spPr>
      </p:pic>
    </p:spTree>
    <p:extLst>
      <p:ext uri="{BB962C8B-B14F-4D97-AF65-F5344CB8AC3E}">
        <p14:creationId xmlns:p14="http://schemas.microsoft.com/office/powerpoint/2010/main" val="3508961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Experimental Results and Analysis</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1653E5D-26EF-4A29-AF14-CC9319C99165}"/>
              </a:ext>
            </a:extLst>
          </p:cNvPr>
          <p:cNvPicPr>
            <a:picLocks noChangeAspect="1"/>
          </p:cNvPicPr>
          <p:nvPr/>
        </p:nvPicPr>
        <p:blipFill>
          <a:blip r:embed="rId3"/>
          <a:stretch>
            <a:fillRect/>
          </a:stretch>
        </p:blipFill>
        <p:spPr>
          <a:xfrm>
            <a:off x="803275" y="2384407"/>
            <a:ext cx="10585450" cy="4349546"/>
          </a:xfrm>
          <a:prstGeom prst="rect">
            <a:avLst/>
          </a:prstGeom>
        </p:spPr>
      </p:pic>
    </p:spTree>
    <p:extLst>
      <p:ext uri="{BB962C8B-B14F-4D97-AF65-F5344CB8AC3E}">
        <p14:creationId xmlns:p14="http://schemas.microsoft.com/office/powerpoint/2010/main" val="17114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Experimental Results and Analysis</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9F87DD3-0325-460C-9291-73F524641326}"/>
              </a:ext>
            </a:extLst>
          </p:cNvPr>
          <p:cNvPicPr>
            <a:picLocks noChangeAspect="1"/>
          </p:cNvPicPr>
          <p:nvPr/>
        </p:nvPicPr>
        <p:blipFill>
          <a:blip r:embed="rId3"/>
          <a:stretch>
            <a:fillRect/>
          </a:stretch>
        </p:blipFill>
        <p:spPr>
          <a:xfrm>
            <a:off x="289432" y="2226945"/>
            <a:ext cx="11613136" cy="2878300"/>
          </a:xfrm>
          <a:prstGeom prst="rect">
            <a:avLst/>
          </a:prstGeom>
        </p:spPr>
      </p:pic>
    </p:spTree>
    <p:extLst>
      <p:ext uri="{BB962C8B-B14F-4D97-AF65-F5344CB8AC3E}">
        <p14:creationId xmlns:p14="http://schemas.microsoft.com/office/powerpoint/2010/main" val="3987425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Experimental Results and Analysis</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245E666-94B6-4FFB-99DA-BAA43D1461C1}"/>
              </a:ext>
            </a:extLst>
          </p:cNvPr>
          <p:cNvPicPr>
            <a:picLocks noChangeAspect="1"/>
          </p:cNvPicPr>
          <p:nvPr/>
        </p:nvPicPr>
        <p:blipFill>
          <a:blip r:embed="rId3"/>
          <a:stretch>
            <a:fillRect/>
          </a:stretch>
        </p:blipFill>
        <p:spPr>
          <a:xfrm>
            <a:off x="274064" y="2285285"/>
            <a:ext cx="11643872" cy="2478648"/>
          </a:xfrm>
          <a:prstGeom prst="rect">
            <a:avLst/>
          </a:prstGeom>
        </p:spPr>
      </p:pic>
    </p:spTree>
    <p:extLst>
      <p:ext uri="{BB962C8B-B14F-4D97-AF65-F5344CB8AC3E}">
        <p14:creationId xmlns:p14="http://schemas.microsoft.com/office/powerpoint/2010/main" val="4213636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论文分享</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Experimental Results and Analysis</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9DA27DA-E0D9-4083-80F5-9FD54CCFE337}"/>
              </a:ext>
            </a:extLst>
          </p:cNvPr>
          <p:cNvPicPr>
            <a:picLocks noChangeAspect="1"/>
          </p:cNvPicPr>
          <p:nvPr/>
        </p:nvPicPr>
        <p:blipFill>
          <a:blip r:embed="rId3"/>
          <a:stretch>
            <a:fillRect/>
          </a:stretch>
        </p:blipFill>
        <p:spPr>
          <a:xfrm>
            <a:off x="1073203" y="2226945"/>
            <a:ext cx="10045594" cy="3040320"/>
          </a:xfrm>
          <a:prstGeom prst="rect">
            <a:avLst/>
          </a:prstGeom>
        </p:spPr>
      </p:pic>
    </p:spTree>
    <p:extLst>
      <p:ext uri="{BB962C8B-B14F-4D97-AF65-F5344CB8AC3E}">
        <p14:creationId xmlns:p14="http://schemas.microsoft.com/office/powerpoint/2010/main" val="392097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03</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个人想法</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idea </a:t>
            </a:r>
            <a:endParaRPr kumimoji="1" lang="zh-CN" altLang="en-US" sz="2000" dirty="0">
              <a:solidFill>
                <a:schemeClr val="tx2"/>
              </a:solidFill>
            </a:endParaRPr>
          </a:p>
        </p:txBody>
      </p:sp>
    </p:spTree>
    <p:extLst>
      <p:ext uri="{BB962C8B-B14F-4D97-AF65-F5344CB8AC3E}">
        <p14:creationId xmlns:p14="http://schemas.microsoft.com/office/powerpoint/2010/main" val="40473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个人想法</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663574"/>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30017"/>
                </a:solidFill>
                <a:effectLst/>
                <a:uLnTx/>
                <a:uFillTx/>
                <a:latin typeface="Arial"/>
                <a:ea typeface="微软雅黑"/>
                <a:cs typeface="+mn-cs"/>
              </a:rPr>
              <a:t>个人想法</a:t>
            </a: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895509" y="2066734"/>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098" name="Picture 2" descr="image-20210615125848323">
            <a:extLst>
              <a:ext uri="{FF2B5EF4-FFF2-40B4-BE49-F238E27FC236}">
                <a16:creationId xmlns:a16="http://schemas.microsoft.com/office/drawing/2014/main" id="{2BD5277B-2CB3-4DC8-AC6F-4A53729C4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91" y="2133645"/>
            <a:ext cx="5361718" cy="39634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A203765-0BBE-47B3-891A-D15E7F18761A}"/>
              </a:ext>
            </a:extLst>
          </p:cNvPr>
          <p:cNvSpPr txBox="1"/>
          <p:nvPr/>
        </p:nvSpPr>
        <p:spPr>
          <a:xfrm>
            <a:off x="6718300" y="2133645"/>
            <a:ext cx="4670425" cy="4102051"/>
          </a:xfrm>
          <a:prstGeom prst="rect">
            <a:avLst/>
          </a:prstGeom>
          <a:noFill/>
        </p:spPr>
        <p:txBody>
          <a:bodyPr wrap="square" lIns="180000" tIns="180000" rIns="180000" bIns="180000" rtlCol="0">
            <a:normAutofit/>
          </a:bodyPr>
          <a:lstStyle/>
          <a:p>
            <a:pPr marL="285750" indent="-285750" algn="just">
              <a:lnSpc>
                <a:spcPct val="130000"/>
              </a:lnSpc>
              <a:spcAft>
                <a:spcPts val="600"/>
              </a:spcAft>
              <a:buFont typeface="Wingdings" panose="05000000000000000000" pitchFamily="2" charset="2"/>
              <a:buChar char="l"/>
            </a:pPr>
            <a:r>
              <a:rPr kumimoji="1" lang="zh-CN" altLang="en-US" dirty="0">
                <a:solidFill>
                  <a:schemeClr val="tx1">
                    <a:lumMod val="75000"/>
                    <a:lumOff val="25000"/>
                  </a:schemeClr>
                </a:solidFill>
              </a:rPr>
              <a:t>多模态模型在单模态任务上表现往往不如单模态模型。</a:t>
            </a:r>
            <a:endParaRPr kumimoji="1" lang="en-US" altLang="zh-CN" dirty="0">
              <a:solidFill>
                <a:schemeClr val="tx1">
                  <a:lumMod val="75000"/>
                  <a:lumOff val="25000"/>
                </a:schemeClr>
              </a:solidFill>
            </a:endParaRPr>
          </a:p>
          <a:p>
            <a:pPr marL="285750" indent="-285750" algn="just">
              <a:lnSpc>
                <a:spcPct val="130000"/>
              </a:lnSpc>
              <a:spcAft>
                <a:spcPts val="600"/>
              </a:spcAft>
              <a:buFont typeface="Wingdings" panose="05000000000000000000" pitchFamily="2" charset="2"/>
              <a:buChar char="l"/>
            </a:pPr>
            <a:r>
              <a:rPr kumimoji="1" lang="zh-CN" altLang="en-US" b="1" dirty="0">
                <a:solidFill>
                  <a:schemeClr val="tx1">
                    <a:lumMod val="75000"/>
                    <a:lumOff val="25000"/>
                  </a:schemeClr>
                </a:solidFill>
              </a:rPr>
              <a:t>冗余数据是怎么伤害到模型效果的？</a:t>
            </a:r>
            <a:endParaRPr kumimoji="1" lang="en-US" altLang="zh-CN" b="1"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表征融合</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源数据特征</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训练步伐不一致</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权重分配不合理</a:t>
            </a:r>
            <a:endParaRPr kumimoji="1" lang="en-US" altLang="zh-CN" sz="1600" dirty="0">
              <a:solidFill>
                <a:schemeClr val="tx1">
                  <a:lumMod val="75000"/>
                  <a:lumOff val="25000"/>
                </a:schemeClr>
              </a:solidFill>
            </a:endParaRPr>
          </a:p>
          <a:p>
            <a:pPr algn="just">
              <a:lnSpc>
                <a:spcPct val="130000"/>
              </a:lnSpc>
              <a:spcAft>
                <a:spcPts val="600"/>
              </a:spcAft>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15679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个人想法</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663574"/>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30017"/>
                </a:solidFill>
                <a:effectLst/>
                <a:uLnTx/>
                <a:uFillTx/>
                <a:latin typeface="Arial"/>
                <a:ea typeface="微软雅黑"/>
                <a:cs typeface="+mn-cs"/>
              </a:rPr>
              <a:t>个人想法</a:t>
            </a: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895509" y="2066734"/>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098" name="Picture 2" descr="image-20210615125848323">
            <a:extLst>
              <a:ext uri="{FF2B5EF4-FFF2-40B4-BE49-F238E27FC236}">
                <a16:creationId xmlns:a16="http://schemas.microsoft.com/office/drawing/2014/main" id="{2BD5277B-2CB3-4DC8-AC6F-4A53729C4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91" y="2133645"/>
            <a:ext cx="5361718" cy="39634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A203765-0BBE-47B3-891A-D15E7F18761A}"/>
              </a:ext>
            </a:extLst>
          </p:cNvPr>
          <p:cNvSpPr txBox="1"/>
          <p:nvPr/>
        </p:nvSpPr>
        <p:spPr>
          <a:xfrm>
            <a:off x="6718300" y="2133645"/>
            <a:ext cx="4670425" cy="4102051"/>
          </a:xfrm>
          <a:prstGeom prst="rect">
            <a:avLst/>
          </a:prstGeom>
          <a:noFill/>
        </p:spPr>
        <p:txBody>
          <a:bodyPr wrap="square" lIns="180000" tIns="180000" rIns="180000" bIns="180000" rtlCol="0">
            <a:normAutofit/>
          </a:bodyPr>
          <a:lstStyle/>
          <a:p>
            <a:pPr marL="285750" indent="-285750" algn="just">
              <a:lnSpc>
                <a:spcPct val="130000"/>
              </a:lnSpc>
              <a:spcAft>
                <a:spcPts val="600"/>
              </a:spcAft>
              <a:buFont typeface="Wingdings" panose="05000000000000000000" pitchFamily="2" charset="2"/>
              <a:buChar char="l"/>
            </a:pPr>
            <a:r>
              <a:rPr kumimoji="1" lang="zh-CN" altLang="en-US" dirty="0">
                <a:solidFill>
                  <a:schemeClr val="tx1">
                    <a:lumMod val="75000"/>
                    <a:lumOff val="25000"/>
                  </a:schemeClr>
                </a:solidFill>
              </a:rPr>
              <a:t>多模态模型在单模态任务上表现往往不如单模态模型。</a:t>
            </a:r>
            <a:endParaRPr kumimoji="1" lang="en-US" altLang="zh-CN" dirty="0">
              <a:solidFill>
                <a:schemeClr val="tx1">
                  <a:lumMod val="75000"/>
                  <a:lumOff val="25000"/>
                </a:schemeClr>
              </a:solidFill>
            </a:endParaRPr>
          </a:p>
          <a:p>
            <a:pPr marL="285750" indent="-285750" algn="just">
              <a:lnSpc>
                <a:spcPct val="130000"/>
              </a:lnSpc>
              <a:spcAft>
                <a:spcPts val="600"/>
              </a:spcAft>
              <a:buFont typeface="Wingdings" panose="05000000000000000000" pitchFamily="2" charset="2"/>
              <a:buChar char="l"/>
            </a:pPr>
            <a:r>
              <a:rPr kumimoji="1" lang="zh-CN" altLang="en-US" b="1" dirty="0">
                <a:solidFill>
                  <a:schemeClr val="tx1">
                    <a:lumMod val="75000"/>
                    <a:lumOff val="25000"/>
                  </a:schemeClr>
                </a:solidFill>
              </a:rPr>
              <a:t>冗余数据是怎么伤害到模型效果的？</a:t>
            </a:r>
            <a:endParaRPr kumimoji="1" lang="en-US" altLang="zh-CN" b="1"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表征融合</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源数据特征</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训练步伐不一致</a:t>
            </a:r>
            <a:endParaRPr kumimoji="1" lang="en-US" altLang="zh-CN" sz="1600" dirty="0">
              <a:solidFill>
                <a:schemeClr val="tx1">
                  <a:lumMod val="75000"/>
                  <a:lumOff val="25000"/>
                </a:schemeClr>
              </a:solidFill>
            </a:endParaRPr>
          </a:p>
          <a:p>
            <a:pPr marL="742950" lvl="1" indent="-285750" algn="just">
              <a:lnSpc>
                <a:spcPct val="130000"/>
              </a:lnSpc>
              <a:spcAft>
                <a:spcPts val="600"/>
              </a:spcAft>
              <a:buFont typeface="Arial" panose="020B0604020202020204" pitchFamily="34" charset="0"/>
              <a:buChar char="•"/>
            </a:pPr>
            <a:r>
              <a:rPr kumimoji="1" lang="zh-CN" altLang="en-US" sz="1600" dirty="0">
                <a:solidFill>
                  <a:schemeClr val="tx1">
                    <a:lumMod val="75000"/>
                    <a:lumOff val="25000"/>
                  </a:schemeClr>
                </a:solidFill>
              </a:rPr>
              <a:t>权重分配不合理</a:t>
            </a:r>
            <a:endParaRPr kumimoji="1" lang="en-US" altLang="zh-CN" sz="1600" dirty="0">
              <a:solidFill>
                <a:schemeClr val="tx1">
                  <a:lumMod val="75000"/>
                  <a:lumOff val="25000"/>
                </a:schemeClr>
              </a:solidFill>
            </a:endParaRPr>
          </a:p>
          <a:p>
            <a:pPr algn="just">
              <a:lnSpc>
                <a:spcPct val="130000"/>
              </a:lnSpc>
              <a:spcAft>
                <a:spcPts val="600"/>
              </a:spcAft>
            </a:pPr>
            <a:endParaRPr kumimoji="1" lang="zh-CN" altLang="en-US" dirty="0">
              <a:solidFill>
                <a:schemeClr val="tx1">
                  <a:lumMod val="75000"/>
                  <a:lumOff val="25000"/>
                </a:schemeClr>
              </a:solidFill>
            </a:endParaRPr>
          </a:p>
        </p:txBody>
      </p:sp>
      <p:sp>
        <p:nvSpPr>
          <p:cNvPr id="3" name="矩形 2">
            <a:extLst>
              <a:ext uri="{FF2B5EF4-FFF2-40B4-BE49-F238E27FC236}">
                <a16:creationId xmlns:a16="http://schemas.microsoft.com/office/drawing/2014/main" id="{8859FF93-9870-4F96-B55F-A168964A41F7}"/>
              </a:ext>
            </a:extLst>
          </p:cNvPr>
          <p:cNvSpPr/>
          <p:nvPr/>
        </p:nvSpPr>
        <p:spPr>
          <a:xfrm>
            <a:off x="893791" y="3219450"/>
            <a:ext cx="1665259" cy="2877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2169576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346150DD-6BFD-F640-A5D2-BB5E5E3789AF}"/>
              </a:ext>
            </a:extLst>
          </p:cNvPr>
          <p:cNvSpPr>
            <a:spLocks noGrp="1"/>
          </p:cNvSpPr>
          <p:nvPr>
            <p:ph type="subTitle" idx="1"/>
          </p:nvPr>
        </p:nvSpPr>
        <p:spPr/>
        <p:txBody>
          <a:bodyPr/>
          <a:lstStyle/>
          <a:p>
            <a:r>
              <a:rPr lang="en-US" altLang="zh-CN" dirty="0"/>
              <a:t>Thanks for Your Attention</a:t>
            </a:r>
            <a:endParaRPr lang="zh-CN" altLang="en-US" dirty="0"/>
          </a:p>
        </p:txBody>
      </p:sp>
      <p:sp>
        <p:nvSpPr>
          <p:cNvPr id="35" name="文本占位符 34">
            <a:extLst>
              <a:ext uri="{FF2B5EF4-FFF2-40B4-BE49-F238E27FC236}">
                <a16:creationId xmlns:a16="http://schemas.microsoft.com/office/drawing/2014/main" id="{FD5906FD-A821-8A40-812A-4AF25E7A6E5D}"/>
              </a:ext>
            </a:extLst>
          </p:cNvPr>
          <p:cNvSpPr>
            <a:spLocks noGrp="1"/>
          </p:cNvSpPr>
          <p:nvPr>
            <p:ph type="body" sz="quarter" idx="14"/>
          </p:nvPr>
        </p:nvSpPr>
        <p:spPr/>
        <p:txBody>
          <a:bodyPr/>
          <a:lstStyle/>
          <a:p>
            <a:r>
              <a:rPr lang="zh-CN" altLang="en-US" dirty="0"/>
              <a:t>感谢老师的悉心指导</a:t>
            </a:r>
          </a:p>
        </p:txBody>
      </p:sp>
      <p:pic>
        <p:nvPicPr>
          <p:cNvPr id="8" name="图片占位符 7" descr="图片包含 天空, 户外, 建筑物, 日落&#10;&#10;描述已自动生成">
            <a:extLst>
              <a:ext uri="{FF2B5EF4-FFF2-40B4-BE49-F238E27FC236}">
                <a16:creationId xmlns:a16="http://schemas.microsoft.com/office/drawing/2014/main" id="{FEAD5655-493F-1B4D-AB22-472B5645CBCD}"/>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0085" r="30085"/>
          <a:stretch/>
        </p:blipFill>
        <p:spPr/>
      </p:pic>
    </p:spTree>
    <p:extLst>
      <p:ext uri="{BB962C8B-B14F-4D97-AF65-F5344CB8AC3E}">
        <p14:creationId xmlns:p14="http://schemas.microsoft.com/office/powerpoint/2010/main" val="295118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fontScale="85000" lnSpcReduction="10000"/>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表征</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一个基本挑战是学习如何以一种利用多模态的互补性和冗余性的特质来表示和总结多模态数据。多模态数据的异构性使得构造这样的表示具有挑战性。例如，语言通常是符号化的，而音频和视觉形式将被表示为信号</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翻译</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第二个挑战是如何将数据从一种模式转换为另一种模式。不仅数据是异构的，而且模式之间的关系往往是开放的或主观的。例如，有许多正确的方法来描述一个形象，而完美的翻译可能不存在。</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对齐</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三个挑战是确定来自两种或两种以上不同模式要素之间的直接关系。例如，我们可能想要将食谱中的步骤与显示菜肴制作过程的视频对齐。为了应对这一挑战，我们需要衡量不同模式之间的相似性，并处理可能的长期依赖性和模糊性</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15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0395E4E-1FD6-DF43-AD22-A61E8271B4A5}"/>
              </a:ext>
            </a:extLst>
          </p:cNvPr>
          <p:cNvSpPr>
            <a:spLocks noGrp="1"/>
          </p:cNvSpPr>
          <p:nvPr>
            <p:ph type="title"/>
          </p:nvPr>
        </p:nvSpPr>
        <p:spPr>
          <a:xfrm>
            <a:off x="803274" y="288923"/>
            <a:ext cx="8970989" cy="663575"/>
          </a:xfrm>
        </p:spPr>
        <p:txBody>
          <a:bodyPr/>
          <a:lstStyle/>
          <a:p>
            <a:r>
              <a:rPr lang="zh-CN" altLang="en-US" dirty="0"/>
              <a:t>研究背景与意义</a:t>
            </a:r>
            <a:endParaRPr kumimoji="1" lang="zh-CN" altLang="en-US" dirty="0"/>
          </a:p>
        </p:txBody>
      </p:sp>
      <p:sp>
        <p:nvSpPr>
          <p:cNvPr id="25" name="文本框 24">
            <a:extLst>
              <a:ext uri="{FF2B5EF4-FFF2-40B4-BE49-F238E27FC236}">
                <a16:creationId xmlns:a16="http://schemas.microsoft.com/office/drawing/2014/main" id="{DBA0DAB0-D8CB-AF43-A705-75105B6D9A5F}"/>
              </a:ext>
            </a:extLst>
          </p:cNvPr>
          <p:cNvSpPr txBox="1"/>
          <p:nvPr/>
        </p:nvSpPr>
        <p:spPr>
          <a:xfrm>
            <a:off x="803274"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en-US" altLang="zh-CN" sz="2400" b="1" dirty="0">
                <a:solidFill>
                  <a:schemeClr val="bg1"/>
                </a:solidFill>
              </a:rPr>
              <a:t>Joint</a:t>
            </a:r>
            <a:r>
              <a:rPr kumimoji="1" lang="zh-CN" altLang="en-US" sz="2400" b="1" dirty="0">
                <a:solidFill>
                  <a:schemeClr val="bg1"/>
                </a:solidFill>
              </a:rPr>
              <a:t>结构</a:t>
            </a:r>
          </a:p>
        </p:txBody>
      </p:sp>
      <p:sp>
        <p:nvSpPr>
          <p:cNvPr id="26" name="文本框 25">
            <a:extLst>
              <a:ext uri="{FF2B5EF4-FFF2-40B4-BE49-F238E27FC236}">
                <a16:creationId xmlns:a16="http://schemas.microsoft.com/office/drawing/2014/main" id="{EAF67C22-A4E3-9C46-B3B9-7F62125C4821}"/>
              </a:ext>
            </a:extLst>
          </p:cNvPr>
          <p:cNvSpPr txBox="1"/>
          <p:nvPr/>
        </p:nvSpPr>
        <p:spPr>
          <a:xfrm>
            <a:off x="6096000"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en-US" altLang="zh-CN" sz="2400" b="1" dirty="0">
                <a:solidFill>
                  <a:schemeClr val="bg1"/>
                </a:solidFill>
              </a:rPr>
              <a:t>Coordinated</a:t>
            </a:r>
            <a:r>
              <a:rPr kumimoji="1" lang="zh-CN" altLang="en-US" sz="2400" b="1" dirty="0">
                <a:solidFill>
                  <a:schemeClr val="bg1"/>
                </a:solidFill>
              </a:rPr>
              <a:t>结构</a:t>
            </a:r>
          </a:p>
        </p:txBody>
      </p:sp>
      <p:sp>
        <p:nvSpPr>
          <p:cNvPr id="29" name="文本占位符 2">
            <a:extLst>
              <a:ext uri="{FF2B5EF4-FFF2-40B4-BE49-F238E27FC236}">
                <a16:creationId xmlns:a16="http://schemas.microsoft.com/office/drawing/2014/main" id="{B9F26345-ED80-F848-88F2-B7499D33B641}"/>
              </a:ext>
            </a:extLst>
          </p:cNvPr>
          <p:cNvSpPr txBox="1">
            <a:spLocks/>
          </p:cNvSpPr>
          <p:nvPr/>
        </p:nvSpPr>
        <p:spPr>
          <a:xfrm>
            <a:off x="803276" y="4308475"/>
            <a:ext cx="5119396" cy="1928814"/>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把不同特征拼接成为一个特征。进入同一个高维表征空间。</a:t>
            </a:r>
          </a:p>
        </p:txBody>
      </p:sp>
      <p:sp>
        <p:nvSpPr>
          <p:cNvPr id="30" name="文本占位符 2">
            <a:extLst>
              <a:ext uri="{FF2B5EF4-FFF2-40B4-BE49-F238E27FC236}">
                <a16:creationId xmlns:a16="http://schemas.microsoft.com/office/drawing/2014/main" id="{11FEB6F2-C96A-4343-8346-10B43ABD709E}"/>
              </a:ext>
            </a:extLst>
          </p:cNvPr>
          <p:cNvSpPr txBox="1">
            <a:spLocks/>
          </p:cNvSpPr>
          <p:nvPr/>
        </p:nvSpPr>
        <p:spPr>
          <a:xfrm>
            <a:off x="6096001" y="4308475"/>
            <a:ext cx="5119396" cy="1928813"/>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不寻求融合而是建模多种模态数据间的相关性，它将多个</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通常是两个</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模态映射到协作空间。</a:t>
            </a:r>
            <a:endParaRPr kumimoji="1" lang="en-US" altLang="zh-CN" sz="1800" dirty="0">
              <a:solidFill>
                <a:schemeClr val="tx1">
                  <a:lumMod val="75000"/>
                  <a:lumOff val="25000"/>
                </a:schemeClr>
              </a:solidFill>
            </a:endParaRPr>
          </a:p>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网络的优化目标是这种协作关系</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通常是相似性，即最小化</a:t>
            </a:r>
            <a:r>
              <a:rPr kumimoji="1" lang="en-US" altLang="zh-CN" sz="1800" dirty="0">
                <a:solidFill>
                  <a:schemeClr val="tx1">
                    <a:lumMod val="75000"/>
                    <a:lumOff val="25000"/>
                  </a:schemeClr>
                </a:solidFill>
              </a:rPr>
              <a:t>cosine</a:t>
            </a:r>
            <a:r>
              <a:rPr kumimoji="1" lang="zh-CN" altLang="en-US" sz="1800" dirty="0">
                <a:solidFill>
                  <a:schemeClr val="tx1">
                    <a:lumMod val="75000"/>
                    <a:lumOff val="25000"/>
                  </a:schemeClr>
                </a:solidFill>
              </a:rPr>
              <a:t>距离等度量</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a:t>
            </a:r>
          </a:p>
        </p:txBody>
      </p:sp>
      <p:sp>
        <p:nvSpPr>
          <p:cNvPr id="31" name="矩形 30">
            <a:extLst>
              <a:ext uri="{FF2B5EF4-FFF2-40B4-BE49-F238E27FC236}">
                <a16:creationId xmlns:a16="http://schemas.microsoft.com/office/drawing/2014/main" id="{FF4C5704-89A3-1A4D-92B0-983F781A8E54}"/>
              </a:ext>
            </a:extLst>
          </p:cNvPr>
          <p:cNvSpPr/>
          <p:nvPr/>
        </p:nvSpPr>
        <p:spPr>
          <a:xfrm>
            <a:off x="851337"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33" name="矩形 32">
            <a:extLst>
              <a:ext uri="{FF2B5EF4-FFF2-40B4-BE49-F238E27FC236}">
                <a16:creationId xmlns:a16="http://schemas.microsoft.com/office/drawing/2014/main" id="{2B8E7C04-C635-324F-B79C-F668748FA577}"/>
              </a:ext>
            </a:extLst>
          </p:cNvPr>
          <p:cNvSpPr/>
          <p:nvPr/>
        </p:nvSpPr>
        <p:spPr>
          <a:xfrm>
            <a:off x="6144063"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16" name="图片占位符 15">
            <a:extLst>
              <a:ext uri="{FF2B5EF4-FFF2-40B4-BE49-F238E27FC236}">
                <a16:creationId xmlns:a16="http://schemas.microsoft.com/office/drawing/2014/main" id="{5524870C-7B7E-457F-8DA3-4715A68FE121}"/>
              </a:ext>
            </a:extLst>
          </p:cNvPr>
          <p:cNvPicPr>
            <a:picLocks noGrp="1" noChangeAspect="1"/>
          </p:cNvPicPr>
          <p:nvPr>
            <p:ph type="pic" sz="quarter" idx="11"/>
          </p:nvPr>
        </p:nvPicPr>
        <p:blipFill>
          <a:blip r:embed="rId3"/>
          <a:srcRect t="7061" b="7061"/>
          <a:stretch>
            <a:fillRect/>
          </a:stretch>
        </p:blipFill>
        <p:spPr>
          <a:xfrm>
            <a:off x="803275" y="1160463"/>
            <a:ext cx="10585450" cy="2344737"/>
          </a:xfrm>
          <a:prstGeom prst="rect">
            <a:avLst/>
          </a:prstGeom>
        </p:spPr>
      </p:pic>
    </p:spTree>
    <p:extLst>
      <p:ext uri="{BB962C8B-B14F-4D97-AF65-F5344CB8AC3E}">
        <p14:creationId xmlns:p14="http://schemas.microsoft.com/office/powerpoint/2010/main" val="237317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8" name="内容占位符 7">
            <a:extLst>
              <a:ext uri="{FF2B5EF4-FFF2-40B4-BE49-F238E27FC236}">
                <a16:creationId xmlns:a16="http://schemas.microsoft.com/office/drawing/2014/main" id="{F3C1C960-1842-9648-920C-6254E6D33A20}"/>
              </a:ext>
            </a:extLst>
          </p:cNvPr>
          <p:cNvSpPr>
            <a:spLocks noGrp="1"/>
          </p:cNvSpPr>
          <p:nvPr>
            <p:ph idx="4294967295"/>
          </p:nvPr>
        </p:nvSpPr>
        <p:spPr>
          <a:xfrm>
            <a:off x="803275" y="2061275"/>
            <a:ext cx="10585450" cy="4174425"/>
          </a:xfrm>
        </p:spPr>
        <p:txBody>
          <a:bodyPr>
            <a:normAutofit fontScale="85000" lnSpcReduction="10000"/>
          </a:bodyPr>
          <a:lstStyle/>
          <a:p>
            <a:pPr marL="0" indent="0" algn="just">
              <a:lnSpc>
                <a:spcPct val="150000"/>
              </a:lnSpc>
              <a:spcBef>
                <a:spcPts val="0"/>
              </a:spcBef>
              <a:spcAft>
                <a:spcPts val="600"/>
              </a:spcAft>
              <a:buNone/>
            </a:pPr>
            <a:r>
              <a:rPr lang="zh-CN" altLang="en-US" sz="1800" dirty="0">
                <a:solidFill>
                  <a:schemeClr val="tx1">
                    <a:lumMod val="75000"/>
                    <a:lumOff val="25000"/>
                  </a:schemeClr>
                </a:solidFill>
              </a:rPr>
              <a:t>表征</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一个基本挑战是学习如何以一种利用多模态的互补性和冗余性的特质来表示和总结多模态数据。多模态数据的异构性使得构造这样的表示具有挑战性。例如，语言通常是符号化的，而音频和视觉形式将被表示为信号</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翻译</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第二个挑战是如何将数据从一种模式转换为另一种模式。不仅数据是异构的，而且模式之间的关系往往是开放的或主观的。例如，有许多正确的方法来描述一个形象，而完美的翻译可能不存在。</a:t>
            </a:r>
          </a:p>
          <a:p>
            <a:pPr marL="0" indent="0" algn="just">
              <a:lnSpc>
                <a:spcPct val="150000"/>
              </a:lnSpc>
              <a:spcBef>
                <a:spcPts val="0"/>
              </a:spcBef>
              <a:spcAft>
                <a:spcPts val="600"/>
              </a:spcAft>
              <a:buNone/>
            </a:pPr>
            <a:endParaRPr lang="zh-CN" altLang="en-US" sz="1800" dirty="0">
              <a:solidFill>
                <a:schemeClr val="tx1">
                  <a:lumMod val="75000"/>
                  <a:lumOff val="25000"/>
                </a:schemeClr>
              </a:solidFill>
            </a:endParaRPr>
          </a:p>
          <a:p>
            <a:pPr marL="0" indent="0" algn="just">
              <a:lnSpc>
                <a:spcPct val="150000"/>
              </a:lnSpc>
              <a:spcBef>
                <a:spcPts val="0"/>
              </a:spcBef>
              <a:spcAft>
                <a:spcPts val="600"/>
              </a:spcAft>
              <a:buNone/>
            </a:pPr>
            <a:r>
              <a:rPr lang="zh-CN" altLang="en-US" sz="1800" dirty="0">
                <a:solidFill>
                  <a:schemeClr val="tx1">
                    <a:lumMod val="75000"/>
                    <a:lumOff val="25000"/>
                  </a:schemeClr>
                </a:solidFill>
              </a:rPr>
              <a:t>对齐</a:t>
            </a:r>
          </a:p>
          <a:p>
            <a:pPr marL="0" indent="0" algn="just">
              <a:lnSpc>
                <a:spcPct val="150000"/>
              </a:lnSpc>
              <a:spcBef>
                <a:spcPts val="0"/>
              </a:spcBef>
              <a:spcAft>
                <a:spcPts val="600"/>
              </a:spcAft>
              <a:buNone/>
            </a:pPr>
            <a:r>
              <a:rPr lang="zh-CN" altLang="en-US" sz="1800" dirty="0">
                <a:solidFill>
                  <a:schemeClr val="tx1">
                    <a:lumMod val="75000"/>
                    <a:lumOff val="25000"/>
                  </a:schemeClr>
                </a:solidFill>
              </a:rPr>
              <a:t>第三个挑战是确定来自两种或两种以上不同模式要素之间的直接关系。例如，我们可能想要将食谱中的步骤与显示菜肴制作过程的视频对齐。为了应对这一挑战，我们需要衡量不同模式之间的相似性，并处理可能的长期依赖性和模糊性</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F30017"/>
                </a:solidFill>
                <a:effectLst/>
                <a:uLnTx/>
                <a:uFillTx/>
                <a:latin typeface="Arial"/>
                <a:ea typeface="微软雅黑"/>
                <a:cs typeface="+mn-cs"/>
              </a:rPr>
              <a:t>five challenges of multimodal machine learning</a:t>
            </a:r>
            <a:endParaRPr kumimoji="1" lang="zh-CN" altLang="en-US" sz="2400" b="1" i="0" u="none" strike="noStrike" kern="1200" cap="none" spc="0" normalizeH="0" baseline="0" noProof="0" dirty="0">
              <a:ln>
                <a:noFill/>
              </a:ln>
              <a:solidFill>
                <a:srgbClr val="F30017"/>
              </a:solidFill>
              <a:effectLst/>
              <a:uLnTx/>
              <a:uFillTx/>
              <a:latin typeface="Arial"/>
              <a:ea typeface="微软雅黑"/>
              <a:cs typeface="+mn-cs"/>
            </a:endParaRP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06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0395E4E-1FD6-DF43-AD22-A61E8271B4A5}"/>
              </a:ext>
            </a:extLst>
          </p:cNvPr>
          <p:cNvSpPr>
            <a:spLocks noGrp="1"/>
          </p:cNvSpPr>
          <p:nvPr>
            <p:ph type="title"/>
          </p:nvPr>
        </p:nvSpPr>
        <p:spPr>
          <a:xfrm>
            <a:off x="803274" y="288923"/>
            <a:ext cx="8970989" cy="663575"/>
          </a:xfrm>
        </p:spPr>
        <p:txBody>
          <a:bodyPr/>
          <a:lstStyle/>
          <a:p>
            <a:r>
              <a:rPr lang="zh-CN" altLang="en-US" dirty="0"/>
              <a:t>研究背景与意义</a:t>
            </a:r>
            <a:endParaRPr kumimoji="1" lang="zh-CN" altLang="en-US" dirty="0"/>
          </a:p>
        </p:txBody>
      </p:sp>
      <p:sp>
        <p:nvSpPr>
          <p:cNvPr id="25" name="文本框 24">
            <a:extLst>
              <a:ext uri="{FF2B5EF4-FFF2-40B4-BE49-F238E27FC236}">
                <a16:creationId xmlns:a16="http://schemas.microsoft.com/office/drawing/2014/main" id="{DBA0DAB0-D8CB-AF43-A705-75105B6D9A5F}"/>
              </a:ext>
            </a:extLst>
          </p:cNvPr>
          <p:cNvSpPr txBox="1"/>
          <p:nvPr/>
        </p:nvSpPr>
        <p:spPr>
          <a:xfrm>
            <a:off x="803274"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b="1" dirty="0">
                <a:solidFill>
                  <a:schemeClr val="bg1"/>
                </a:solidFill>
              </a:rPr>
              <a:t>模版法</a:t>
            </a:r>
          </a:p>
        </p:txBody>
      </p:sp>
      <p:sp>
        <p:nvSpPr>
          <p:cNvPr id="26" name="文本框 25">
            <a:extLst>
              <a:ext uri="{FF2B5EF4-FFF2-40B4-BE49-F238E27FC236}">
                <a16:creationId xmlns:a16="http://schemas.microsoft.com/office/drawing/2014/main" id="{EAF67C22-A4E3-9C46-B3B9-7F62125C4821}"/>
              </a:ext>
            </a:extLst>
          </p:cNvPr>
          <p:cNvSpPr txBox="1"/>
          <p:nvPr/>
        </p:nvSpPr>
        <p:spPr>
          <a:xfrm>
            <a:off x="6096000"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b="1" dirty="0">
                <a:solidFill>
                  <a:schemeClr val="bg1"/>
                </a:solidFill>
              </a:rPr>
              <a:t>生成法</a:t>
            </a:r>
          </a:p>
        </p:txBody>
      </p:sp>
      <p:sp>
        <p:nvSpPr>
          <p:cNvPr id="29" name="文本占位符 2">
            <a:extLst>
              <a:ext uri="{FF2B5EF4-FFF2-40B4-BE49-F238E27FC236}">
                <a16:creationId xmlns:a16="http://schemas.microsoft.com/office/drawing/2014/main" id="{B9F26345-ED80-F848-88F2-B7499D33B641}"/>
              </a:ext>
            </a:extLst>
          </p:cNvPr>
          <p:cNvSpPr txBox="1">
            <a:spLocks/>
          </p:cNvSpPr>
          <p:nvPr/>
        </p:nvSpPr>
        <p:spPr>
          <a:xfrm>
            <a:off x="803276" y="4308475"/>
            <a:ext cx="5119396" cy="1928814"/>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lang="zh-CN" altLang="en-US" sz="1800" i="0" dirty="0">
                <a:solidFill>
                  <a:srgbClr val="121212"/>
                </a:solidFill>
                <a:effectLst/>
                <a:latin typeface="+mn-ea"/>
              </a:rPr>
              <a:t>借助于词典（</a:t>
            </a:r>
            <a:r>
              <a:rPr lang="en-US" altLang="zh-CN" sz="1800" i="0" dirty="0">
                <a:solidFill>
                  <a:srgbClr val="121212"/>
                </a:solidFill>
                <a:effectLst/>
                <a:latin typeface="+mn-ea"/>
              </a:rPr>
              <a:t>dictionary</a:t>
            </a:r>
            <a:r>
              <a:rPr lang="zh-CN" altLang="en-US" sz="1800" i="0" dirty="0">
                <a:solidFill>
                  <a:srgbClr val="121212"/>
                </a:solidFill>
                <a:effectLst/>
                <a:latin typeface="+mn-ea"/>
              </a:rPr>
              <a:t>）进行翻译</a:t>
            </a:r>
            <a:endParaRPr lang="en-US" altLang="zh-CN" sz="1800" i="0" dirty="0">
              <a:solidFill>
                <a:srgbClr val="121212"/>
              </a:solidFill>
              <a:effectLst/>
              <a:latin typeface="+mn-ea"/>
            </a:endParaRPr>
          </a:p>
          <a:p>
            <a:pPr marL="0" indent="0" algn="just">
              <a:lnSpc>
                <a:spcPct val="140000"/>
              </a:lnSpc>
              <a:spcBef>
                <a:spcPts val="0"/>
              </a:spcBef>
              <a:spcAft>
                <a:spcPts val="600"/>
              </a:spcAft>
              <a:buNone/>
            </a:pPr>
            <a:r>
              <a:rPr kumimoji="1" lang="zh-CN" altLang="en-US" sz="1800" dirty="0">
                <a:solidFill>
                  <a:schemeClr val="tx1">
                    <a:lumMod val="75000"/>
                    <a:lumOff val="25000"/>
                  </a:schemeClr>
                </a:solidFill>
                <a:latin typeface="+mn-ea"/>
              </a:rPr>
              <a:t>此处的检索词典可分为单模态检索或跨模态检索。</a:t>
            </a:r>
            <a:endParaRPr kumimoji="1" lang="en-US" altLang="zh-CN" sz="1800" dirty="0">
              <a:solidFill>
                <a:schemeClr val="tx1">
                  <a:lumMod val="75000"/>
                  <a:lumOff val="25000"/>
                </a:schemeClr>
              </a:solidFill>
              <a:latin typeface="+mn-ea"/>
            </a:endParaRPr>
          </a:p>
          <a:p>
            <a:pPr marL="0" indent="0" algn="just">
              <a:lnSpc>
                <a:spcPct val="140000"/>
              </a:lnSpc>
              <a:spcBef>
                <a:spcPts val="0"/>
              </a:spcBef>
              <a:spcAft>
                <a:spcPts val="600"/>
              </a:spcAft>
              <a:buNone/>
            </a:pPr>
            <a:r>
              <a:rPr kumimoji="1" lang="zh-CN" altLang="en-US" sz="1800" dirty="0">
                <a:solidFill>
                  <a:schemeClr val="tx1">
                    <a:lumMod val="75000"/>
                    <a:lumOff val="25000"/>
                  </a:schemeClr>
                </a:solidFill>
                <a:latin typeface="+mn-ea"/>
              </a:rPr>
              <a:t>多模态检索性能通常优于单模态。</a:t>
            </a:r>
          </a:p>
        </p:txBody>
      </p:sp>
      <p:sp>
        <p:nvSpPr>
          <p:cNvPr id="30" name="文本占位符 2">
            <a:extLst>
              <a:ext uri="{FF2B5EF4-FFF2-40B4-BE49-F238E27FC236}">
                <a16:creationId xmlns:a16="http://schemas.microsoft.com/office/drawing/2014/main" id="{11FEB6F2-C96A-4343-8346-10B43ABD709E}"/>
              </a:ext>
            </a:extLst>
          </p:cNvPr>
          <p:cNvSpPr txBox="1">
            <a:spLocks/>
          </p:cNvSpPr>
          <p:nvPr/>
        </p:nvSpPr>
        <p:spPr>
          <a:xfrm>
            <a:off x="6096001" y="4308475"/>
            <a:ext cx="5119396" cy="1928813"/>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不寻求融合而是建模多种模态数据间的相关性，它将多个</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通常是两个</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模态映射到协作空间。</a:t>
            </a:r>
            <a:endParaRPr kumimoji="1" lang="en-US" altLang="zh-CN" sz="1800" dirty="0">
              <a:solidFill>
                <a:schemeClr val="tx1">
                  <a:lumMod val="75000"/>
                  <a:lumOff val="25000"/>
                </a:schemeClr>
              </a:solidFill>
            </a:endParaRPr>
          </a:p>
          <a:p>
            <a:pPr marL="0" indent="0" algn="just">
              <a:lnSpc>
                <a:spcPct val="140000"/>
              </a:lnSpc>
              <a:spcBef>
                <a:spcPts val="0"/>
              </a:spcBef>
              <a:spcAft>
                <a:spcPts val="600"/>
              </a:spcAft>
              <a:buNone/>
            </a:pPr>
            <a:r>
              <a:rPr kumimoji="1" lang="zh-CN" altLang="en-US" sz="1800" dirty="0">
                <a:solidFill>
                  <a:schemeClr val="tx1">
                    <a:lumMod val="75000"/>
                    <a:lumOff val="25000"/>
                  </a:schemeClr>
                </a:solidFill>
              </a:rPr>
              <a:t>网络的优化目标是这种协作关系</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通常是相似性，即最小化</a:t>
            </a:r>
            <a:r>
              <a:rPr kumimoji="1" lang="en-US" altLang="zh-CN" sz="1800" dirty="0">
                <a:solidFill>
                  <a:schemeClr val="tx1">
                    <a:lumMod val="75000"/>
                    <a:lumOff val="25000"/>
                  </a:schemeClr>
                </a:solidFill>
              </a:rPr>
              <a:t>cosine</a:t>
            </a:r>
            <a:r>
              <a:rPr kumimoji="1" lang="zh-CN" altLang="en-US" sz="1800" dirty="0">
                <a:solidFill>
                  <a:schemeClr val="tx1">
                    <a:lumMod val="75000"/>
                    <a:lumOff val="25000"/>
                  </a:schemeClr>
                </a:solidFill>
              </a:rPr>
              <a:t>距离等度量</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a:t>
            </a:r>
          </a:p>
        </p:txBody>
      </p:sp>
      <p:sp>
        <p:nvSpPr>
          <p:cNvPr id="31" name="矩形 30">
            <a:extLst>
              <a:ext uri="{FF2B5EF4-FFF2-40B4-BE49-F238E27FC236}">
                <a16:creationId xmlns:a16="http://schemas.microsoft.com/office/drawing/2014/main" id="{FF4C5704-89A3-1A4D-92B0-983F781A8E54}"/>
              </a:ext>
            </a:extLst>
          </p:cNvPr>
          <p:cNvSpPr/>
          <p:nvPr/>
        </p:nvSpPr>
        <p:spPr>
          <a:xfrm>
            <a:off x="851337"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33" name="矩形 32">
            <a:extLst>
              <a:ext uri="{FF2B5EF4-FFF2-40B4-BE49-F238E27FC236}">
                <a16:creationId xmlns:a16="http://schemas.microsoft.com/office/drawing/2014/main" id="{2B8E7C04-C635-324F-B79C-F668748FA577}"/>
              </a:ext>
            </a:extLst>
          </p:cNvPr>
          <p:cNvSpPr/>
          <p:nvPr/>
        </p:nvSpPr>
        <p:spPr>
          <a:xfrm>
            <a:off x="6144063"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14" name="图片 13">
            <a:extLst>
              <a:ext uri="{FF2B5EF4-FFF2-40B4-BE49-F238E27FC236}">
                <a16:creationId xmlns:a16="http://schemas.microsoft.com/office/drawing/2014/main" id="{7917B6EE-41A7-4DB6-873D-4FD70598E8A7}"/>
              </a:ext>
            </a:extLst>
          </p:cNvPr>
          <p:cNvPicPr>
            <a:picLocks noChangeAspect="1"/>
          </p:cNvPicPr>
          <p:nvPr/>
        </p:nvPicPr>
        <p:blipFill>
          <a:blip r:embed="rId3"/>
          <a:stretch>
            <a:fillRect/>
          </a:stretch>
        </p:blipFill>
        <p:spPr>
          <a:xfrm>
            <a:off x="1157357" y="1091561"/>
            <a:ext cx="9530630" cy="2523958"/>
          </a:xfrm>
          <a:prstGeom prst="rect">
            <a:avLst/>
          </a:prstGeom>
        </p:spPr>
      </p:pic>
    </p:spTree>
    <p:extLst>
      <p:ext uri="{BB962C8B-B14F-4D97-AF65-F5344CB8AC3E}">
        <p14:creationId xmlns:p14="http://schemas.microsoft.com/office/powerpoint/2010/main" val="121443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p:txBody>
          <a:bodyPr/>
          <a:lstStyle/>
          <a:p>
            <a:r>
              <a:rPr lang="zh-CN" altLang="en-US" dirty="0"/>
              <a:t>研究背景与意义</a:t>
            </a:r>
          </a:p>
        </p:txBody>
      </p:sp>
      <p:sp>
        <p:nvSpPr>
          <p:cNvPr id="9" name="文本框 8">
            <a:extLst>
              <a:ext uri="{FF2B5EF4-FFF2-40B4-BE49-F238E27FC236}">
                <a16:creationId xmlns:a16="http://schemas.microsoft.com/office/drawing/2014/main" id="{1E825D91-0468-B449-83CF-E77AE0B899F5}"/>
              </a:ext>
            </a:extLst>
          </p:cNvPr>
          <p:cNvSpPr txBox="1"/>
          <p:nvPr/>
        </p:nvSpPr>
        <p:spPr>
          <a:xfrm>
            <a:off x="803275" y="1403160"/>
            <a:ext cx="10585450" cy="477686"/>
          </a:xfrm>
          <a:prstGeom prst="rect">
            <a:avLst/>
          </a:prstGeom>
          <a:noFill/>
        </p:spPr>
        <p:txBody>
          <a:bodyPr wrap="square" lIns="0" tIns="36000" rIns="0" bIns="36000" rtlCol="0" anchor="ctr" anchorCtr="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30017"/>
                </a:solidFill>
                <a:effectLst/>
                <a:uLnTx/>
                <a:uFillTx/>
                <a:latin typeface="Arial"/>
                <a:ea typeface="微软雅黑"/>
                <a:cs typeface="+mn-cs"/>
              </a:rPr>
              <a:t>翻译</a:t>
            </a:r>
          </a:p>
        </p:txBody>
      </p:sp>
      <p:cxnSp>
        <p:nvCxnSpPr>
          <p:cNvPr id="10" name="直线连接符 9">
            <a:extLst>
              <a:ext uri="{FF2B5EF4-FFF2-40B4-BE49-F238E27FC236}">
                <a16:creationId xmlns:a16="http://schemas.microsoft.com/office/drawing/2014/main" id="{2E7B51AD-B609-0A44-BECE-B1505D2D5D2D}"/>
              </a:ext>
            </a:extLst>
          </p:cNvPr>
          <p:cNvCxnSpPr/>
          <p:nvPr/>
        </p:nvCxnSpPr>
        <p:spPr>
          <a:xfrm>
            <a:off x="5916000" y="1905175"/>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5370A45-10FB-4C84-891B-323E2588BC05}"/>
              </a:ext>
            </a:extLst>
          </p:cNvPr>
          <p:cNvPicPr>
            <a:picLocks noChangeAspect="1"/>
          </p:cNvPicPr>
          <p:nvPr/>
        </p:nvPicPr>
        <p:blipFill>
          <a:blip r:embed="rId3"/>
          <a:stretch>
            <a:fillRect/>
          </a:stretch>
        </p:blipFill>
        <p:spPr>
          <a:xfrm>
            <a:off x="803275" y="1905175"/>
            <a:ext cx="2219341" cy="4848260"/>
          </a:xfrm>
          <a:prstGeom prst="rect">
            <a:avLst/>
          </a:prstGeom>
        </p:spPr>
      </p:pic>
      <p:pic>
        <p:nvPicPr>
          <p:cNvPr id="5" name="图片 4">
            <a:extLst>
              <a:ext uri="{FF2B5EF4-FFF2-40B4-BE49-F238E27FC236}">
                <a16:creationId xmlns:a16="http://schemas.microsoft.com/office/drawing/2014/main" id="{495E6177-526E-48F2-92AE-54F6D350818E}"/>
              </a:ext>
            </a:extLst>
          </p:cNvPr>
          <p:cNvPicPr>
            <a:picLocks noChangeAspect="1"/>
          </p:cNvPicPr>
          <p:nvPr/>
        </p:nvPicPr>
        <p:blipFill>
          <a:blip r:embed="rId4"/>
          <a:stretch>
            <a:fillRect/>
          </a:stretch>
        </p:blipFill>
        <p:spPr>
          <a:xfrm>
            <a:off x="3212690" y="1905175"/>
            <a:ext cx="2619623" cy="4848260"/>
          </a:xfrm>
          <a:prstGeom prst="rect">
            <a:avLst/>
          </a:prstGeom>
        </p:spPr>
      </p:pic>
      <p:pic>
        <p:nvPicPr>
          <p:cNvPr id="1026" name="Picture 2">
            <a:extLst>
              <a:ext uri="{FF2B5EF4-FFF2-40B4-BE49-F238E27FC236}">
                <a16:creationId xmlns:a16="http://schemas.microsoft.com/office/drawing/2014/main" id="{EBF63E03-19AA-4618-B633-DFBB6E2DF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1280" y="2238808"/>
            <a:ext cx="6021048" cy="321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2920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9409</TotalTime>
  <Words>4083</Words>
  <Application>Microsoft Office PowerPoint</Application>
  <PresentationFormat>宽屏</PresentationFormat>
  <Paragraphs>323</Paragraphs>
  <Slides>48</Slides>
  <Notes>42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48</vt:i4>
      </vt:variant>
    </vt:vector>
  </HeadingPairs>
  <TitlesOfParts>
    <vt:vector size="61" baseType="lpstr">
      <vt:lpstr>-apple-system</vt:lpstr>
      <vt:lpstr>等线</vt:lpstr>
      <vt:lpstr>微软雅黑</vt:lpstr>
      <vt:lpstr>Arial</vt:lpstr>
      <vt:lpstr>Calibri</vt:lpstr>
      <vt:lpstr>Cambria Math</vt:lpstr>
      <vt:lpstr>Century Gothic</vt:lpstr>
      <vt:lpstr>Lato</vt:lpstr>
      <vt:lpstr>Segoe UI</vt:lpstr>
      <vt:lpstr>Segoe UI Light</vt:lpstr>
      <vt:lpstr>Wingdings</vt:lpstr>
      <vt:lpstr>Office 主题​​</vt:lpstr>
      <vt:lpstr>1_OfficePLUS</vt:lpstr>
      <vt:lpstr>Multimodal machine learning</vt:lpstr>
      <vt:lpstr>PowerPoint 演示文稿</vt:lpstr>
      <vt:lpstr>PowerPoint 演示文稿</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研究背景与意义</vt:lpstr>
      <vt:lpstr>PowerPoint 演示文稿</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研究背景与意义</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论文分享</vt:lpstr>
      <vt:lpstr>PowerPoint 演示文稿</vt:lpstr>
      <vt:lpstr>个人想法</vt:lpstr>
      <vt:lpstr>个人想法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彭 敏</cp:lastModifiedBy>
  <cp:revision>337</cp:revision>
  <cp:lastPrinted>2019-04-07T21:47:54Z</cp:lastPrinted>
  <dcterms:created xsi:type="dcterms:W3CDTF">2019-03-13T22:13:12Z</dcterms:created>
  <dcterms:modified xsi:type="dcterms:W3CDTF">2021-12-08T11:56:55Z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